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2" r:id="rId3"/>
    <p:sldId id="257" r:id="rId4"/>
    <p:sldId id="263" r:id="rId5"/>
    <p:sldId id="258" r:id="rId6"/>
    <p:sldId id="271" r:id="rId7"/>
    <p:sldId id="285" r:id="rId8"/>
    <p:sldId id="284" r:id="rId9"/>
    <p:sldId id="283" r:id="rId10"/>
    <p:sldId id="259" r:id="rId11"/>
    <p:sldId id="260" r:id="rId12"/>
    <p:sldId id="261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96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0225" y="373126"/>
            <a:ext cx="360045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C4123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29830" y="2609342"/>
            <a:ext cx="368433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C4123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C4123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20162" y="1878620"/>
            <a:ext cx="2619375" cy="2573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C4123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5450" y="0"/>
            <a:ext cx="2058549" cy="13953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225" y="373126"/>
            <a:ext cx="589216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C4123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3325" y="1270737"/>
            <a:ext cx="3719195" cy="2585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corenetwork.org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cmustatistics.github.io/data-repository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ata.scorenetwork.org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ata.scorenetwork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eBasNuOMTUs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github.com/SCOREnetworkorg/sports-data-repositor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2661980"/>
            <a:ext cx="3465599" cy="2092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400" y="742950"/>
            <a:ext cx="8763000" cy="11697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115599"/>
              </a:lnSpc>
              <a:spcBef>
                <a:spcPts val="120"/>
              </a:spcBef>
            </a:pPr>
            <a:r>
              <a:rPr lang="en-US" sz="2400" b="1" dirty="0">
                <a:latin typeface="Arial"/>
                <a:cs typeface="Arial"/>
              </a:rPr>
              <a:t>Engaging students with sports examples through SCORE</a:t>
            </a:r>
          </a:p>
          <a:p>
            <a:pPr marL="12700" marR="5080" algn="ctr">
              <a:lnSpc>
                <a:spcPct val="115599"/>
              </a:lnSpc>
              <a:spcBef>
                <a:spcPts val="120"/>
              </a:spcBef>
            </a:pPr>
            <a:r>
              <a:rPr lang="en-US" sz="2050" i="1" dirty="0">
                <a:latin typeface="Arial"/>
                <a:cs typeface="Arial"/>
              </a:rPr>
              <a:t>Robin</a:t>
            </a:r>
            <a:r>
              <a:rPr lang="en-US" sz="2050" i="1" spc="-35" dirty="0">
                <a:latin typeface="Arial"/>
                <a:cs typeface="Arial"/>
              </a:rPr>
              <a:t> </a:t>
            </a:r>
            <a:r>
              <a:rPr lang="en-US" sz="2050" i="1" dirty="0">
                <a:latin typeface="Arial"/>
                <a:cs typeface="Arial"/>
              </a:rPr>
              <a:t>Lock,</a:t>
            </a:r>
            <a:r>
              <a:rPr lang="en-US" sz="2050" i="1" spc="-40" dirty="0">
                <a:latin typeface="Arial"/>
                <a:cs typeface="Arial"/>
              </a:rPr>
              <a:t> </a:t>
            </a:r>
            <a:r>
              <a:rPr lang="en-US" sz="2050" i="1" dirty="0">
                <a:latin typeface="Arial"/>
                <a:cs typeface="Arial"/>
              </a:rPr>
              <a:t>Ivan</a:t>
            </a:r>
            <a:r>
              <a:rPr lang="en-US" sz="2050" i="1" spc="-30" dirty="0">
                <a:latin typeface="Arial"/>
                <a:cs typeface="Arial"/>
              </a:rPr>
              <a:t> </a:t>
            </a:r>
            <a:r>
              <a:rPr lang="en-US" sz="2050" i="1" dirty="0">
                <a:latin typeface="Arial"/>
                <a:cs typeface="Arial"/>
              </a:rPr>
              <a:t>Ramler, </a:t>
            </a:r>
            <a:r>
              <a:rPr sz="2050" i="1" dirty="0">
                <a:latin typeface="Arial"/>
                <a:cs typeface="Arial"/>
              </a:rPr>
              <a:t>Nick</a:t>
            </a:r>
            <a:r>
              <a:rPr sz="2050" i="1" spc="-35" dirty="0">
                <a:latin typeface="Arial"/>
                <a:cs typeface="Arial"/>
              </a:rPr>
              <a:t> </a:t>
            </a:r>
            <a:r>
              <a:rPr sz="2050" i="1" dirty="0">
                <a:latin typeface="Arial"/>
                <a:cs typeface="Arial"/>
              </a:rPr>
              <a:t>Clark,</a:t>
            </a:r>
            <a:r>
              <a:rPr sz="2050" i="1" spc="-40" dirty="0">
                <a:latin typeface="Arial"/>
                <a:cs typeface="Arial"/>
              </a:rPr>
              <a:t> </a:t>
            </a:r>
            <a:r>
              <a:rPr sz="2050" i="1" dirty="0">
                <a:latin typeface="Arial"/>
                <a:cs typeface="Arial"/>
              </a:rPr>
              <a:t>Michael</a:t>
            </a:r>
            <a:r>
              <a:rPr sz="2050" i="1" spc="-35" dirty="0">
                <a:latin typeface="Arial"/>
                <a:cs typeface="Arial"/>
              </a:rPr>
              <a:t> </a:t>
            </a:r>
            <a:r>
              <a:rPr sz="2050" i="1" spc="-10" dirty="0">
                <a:latin typeface="Arial"/>
                <a:cs typeface="Arial"/>
              </a:rPr>
              <a:t>Schuckers </a:t>
            </a:r>
            <a:endParaRPr lang="en-US" sz="2050" i="1" spc="-10" dirty="0">
              <a:latin typeface="Arial"/>
              <a:cs typeface="Arial"/>
            </a:endParaRPr>
          </a:p>
          <a:p>
            <a:pPr marL="12700" marR="5080" algn="ctr">
              <a:lnSpc>
                <a:spcPct val="115599"/>
              </a:lnSpc>
              <a:spcBef>
                <a:spcPts val="120"/>
              </a:spcBef>
            </a:pPr>
            <a:r>
              <a:rPr sz="2050" i="1" dirty="0">
                <a:latin typeface="Arial"/>
                <a:cs typeface="Arial"/>
              </a:rPr>
              <a:t>USCOTS</a:t>
            </a:r>
            <a:r>
              <a:rPr lang="en-US" sz="2050" i="1" dirty="0">
                <a:latin typeface="Arial"/>
                <a:cs typeface="Arial"/>
              </a:rPr>
              <a:t> Breakout, </a:t>
            </a:r>
            <a:r>
              <a:rPr sz="2050" i="1" spc="-20" dirty="0">
                <a:latin typeface="Arial"/>
                <a:cs typeface="Arial"/>
              </a:rPr>
              <a:t> </a:t>
            </a:r>
            <a:r>
              <a:rPr sz="2050" i="1" dirty="0">
                <a:latin typeface="Arial"/>
                <a:cs typeface="Arial"/>
              </a:rPr>
              <a:t>July</a:t>
            </a:r>
            <a:r>
              <a:rPr sz="2050" i="1" spc="-10" dirty="0">
                <a:latin typeface="Arial"/>
                <a:cs typeface="Arial"/>
              </a:rPr>
              <a:t> </a:t>
            </a:r>
            <a:r>
              <a:rPr sz="2050" i="1" spc="-20" dirty="0">
                <a:latin typeface="Arial"/>
                <a:cs typeface="Arial"/>
              </a:rPr>
              <a:t>2025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2281107"/>
            <a:ext cx="792480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dirty="0">
                <a:solidFill>
                  <a:srgbClr val="020202"/>
                </a:solidFill>
                <a:latin typeface="Arial"/>
                <a:cs typeface="Arial"/>
              </a:rPr>
              <a:t>Sports</a:t>
            </a:r>
            <a:r>
              <a:rPr sz="2400" b="1" spc="-55" dirty="0">
                <a:solidFill>
                  <a:srgbClr val="02020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20202"/>
                </a:solidFill>
                <a:latin typeface="Arial"/>
                <a:cs typeface="Arial"/>
              </a:rPr>
              <a:t>Content</a:t>
            </a:r>
            <a:r>
              <a:rPr sz="2400" b="1" spc="-55" dirty="0">
                <a:solidFill>
                  <a:srgbClr val="02020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20202"/>
                </a:solidFill>
                <a:latin typeface="Arial"/>
                <a:cs typeface="Arial"/>
              </a:rPr>
              <a:t>for</a:t>
            </a:r>
            <a:r>
              <a:rPr sz="2400" b="1" spc="-50" dirty="0">
                <a:solidFill>
                  <a:srgbClr val="020202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20202"/>
                </a:solidFill>
                <a:latin typeface="Arial"/>
                <a:cs typeface="Arial"/>
              </a:rPr>
              <a:t>Outreach,</a:t>
            </a:r>
            <a:r>
              <a:rPr sz="2400" b="1" spc="-60" dirty="0">
                <a:solidFill>
                  <a:srgbClr val="020202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20202"/>
                </a:solidFill>
                <a:latin typeface="Arial"/>
                <a:cs typeface="Arial"/>
              </a:rPr>
              <a:t>Research,</a:t>
            </a:r>
            <a:r>
              <a:rPr sz="2400" b="1" spc="-55" dirty="0">
                <a:solidFill>
                  <a:srgbClr val="02020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20202"/>
                </a:solidFill>
                <a:latin typeface="Arial"/>
                <a:cs typeface="Arial"/>
              </a:rPr>
              <a:t>and</a:t>
            </a:r>
            <a:r>
              <a:rPr sz="2400" b="1" spc="-50" dirty="0">
                <a:solidFill>
                  <a:srgbClr val="020202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20202"/>
                </a:solidFill>
                <a:latin typeface="Arial"/>
                <a:cs typeface="Arial"/>
              </a:rPr>
              <a:t>Education</a:t>
            </a:r>
            <a:endParaRPr sz="24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8536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/>
              <a:t>Learning</a:t>
            </a:r>
            <a:r>
              <a:rPr sz="2500" spc="-35" dirty="0"/>
              <a:t> </a:t>
            </a:r>
            <a:r>
              <a:rPr sz="2500" spc="-10" dirty="0"/>
              <a:t>Objectives</a:t>
            </a:r>
            <a:endParaRPr sz="2500" dirty="0"/>
          </a:p>
        </p:txBody>
      </p:sp>
      <p:sp>
        <p:nvSpPr>
          <p:cNvPr id="3" name="object 3"/>
          <p:cNvSpPr txBox="1"/>
          <p:nvPr/>
        </p:nvSpPr>
        <p:spPr>
          <a:xfrm>
            <a:off x="385224" y="1300763"/>
            <a:ext cx="799655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Most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those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answered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reasonably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undergraduate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level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statistics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science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tools.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Students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experience</a:t>
            </a:r>
            <a:r>
              <a:rPr sz="1400" spc="-20" dirty="0">
                <a:latin typeface="Arial"/>
                <a:cs typeface="Arial"/>
              </a:rPr>
              <a:t> with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Solving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problems</a:t>
            </a: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Joining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sources,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several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types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exploration/visualization</a:t>
            </a: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Multivariable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thinking,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regression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something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else</a:t>
            </a: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"/>
                <a:cs typeface="Arial"/>
              </a:rPr>
              <a:t>Modeling</a:t>
            </a: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"/>
                <a:cs typeface="Arial"/>
              </a:rPr>
              <a:t>Interpretation</a:t>
            </a: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spc="-25" dirty="0">
                <a:latin typeface="Arial"/>
                <a:cs typeface="Arial"/>
              </a:rPr>
              <a:t>Etc</a:t>
            </a:r>
            <a:endParaRPr sz="1400">
              <a:latin typeface="Arial"/>
              <a:cs typeface="Arial"/>
            </a:endParaRPr>
          </a:p>
          <a:p>
            <a:pPr marL="12700" marR="1259840">
              <a:lnSpc>
                <a:spcPct val="200000"/>
              </a:lnSpc>
            </a:pPr>
            <a:r>
              <a:rPr sz="1400" dirty="0">
                <a:latin typeface="Arial"/>
                <a:cs typeface="Arial"/>
              </a:rPr>
              <a:t>Most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publicly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available,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done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public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available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alternatives </a:t>
            </a:r>
            <a:r>
              <a:rPr sz="1400" dirty="0">
                <a:latin typeface="Arial"/>
                <a:cs typeface="Arial"/>
              </a:rPr>
              <a:t>Exception: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player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tracking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Sports</a:t>
            </a:r>
            <a:r>
              <a:rPr spc="-195" dirty="0"/>
              <a:t> </a:t>
            </a:r>
            <a:r>
              <a:rPr dirty="0"/>
              <a:t>Analytics</a:t>
            </a:r>
            <a:r>
              <a:rPr spc="-8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spc="-10" dirty="0"/>
              <a:t>Education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827399"/>
            <a:ext cx="6580505" cy="35858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Dozens/hundreds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educators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around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world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developed</a:t>
            </a:r>
            <a:endParaRPr sz="1800">
              <a:latin typeface="Arial"/>
              <a:cs typeface="Arial"/>
            </a:endParaRPr>
          </a:p>
          <a:p>
            <a:pPr marL="469265" indent="-304165">
              <a:lnSpc>
                <a:spcPts val="2105"/>
              </a:lnSpc>
              <a:spcBef>
                <a:spcPts val="490"/>
              </a:spcBef>
              <a:buChar char="-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hundreds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examples,</a:t>
            </a:r>
            <a:endParaRPr sz="1800">
              <a:latin typeface="Arial"/>
              <a:cs typeface="Arial"/>
            </a:endParaRPr>
          </a:p>
          <a:p>
            <a:pPr marL="469265" indent="-304165">
              <a:lnSpc>
                <a:spcPts val="2050"/>
              </a:lnSpc>
              <a:buChar char="-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multiple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sports,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469265" indent="-304165">
              <a:lnSpc>
                <a:spcPts val="2105"/>
              </a:lnSpc>
              <a:buChar char="-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focusing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variety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statistics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topics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75"/>
              </a:spcBef>
              <a:buClr>
                <a:srgbClr val="595959"/>
              </a:buClr>
              <a:buFont typeface="Arial"/>
              <a:buChar char="-"/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Missing:</a:t>
            </a:r>
            <a:endParaRPr sz="1800">
              <a:latin typeface="Arial"/>
              <a:cs typeface="Arial"/>
            </a:endParaRPr>
          </a:p>
          <a:p>
            <a:pPr marL="469265" indent="-304165">
              <a:lnSpc>
                <a:spcPts val="2105"/>
              </a:lnSpc>
              <a:spcBef>
                <a:spcPts val="495"/>
              </a:spcBef>
              <a:buChar char="-"/>
              <a:tabLst>
                <a:tab pos="469265" algn="l"/>
              </a:tabLst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Standardization</a:t>
            </a:r>
            <a:endParaRPr sz="1800">
              <a:latin typeface="Arial"/>
              <a:cs typeface="Arial"/>
            </a:endParaRPr>
          </a:p>
          <a:p>
            <a:pPr marL="469265" indent="-304165">
              <a:lnSpc>
                <a:spcPts val="2050"/>
              </a:lnSpc>
              <a:buChar char="-"/>
              <a:tabLst>
                <a:tab pos="469265" algn="l"/>
              </a:tabLst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Completeness</a:t>
            </a:r>
            <a:endParaRPr sz="1800">
              <a:latin typeface="Arial"/>
              <a:cs typeface="Arial"/>
            </a:endParaRPr>
          </a:p>
          <a:p>
            <a:pPr marL="469265" indent="-304165">
              <a:lnSpc>
                <a:spcPts val="2060"/>
              </a:lnSpc>
              <a:buChar char="-"/>
              <a:tabLst>
                <a:tab pos="469265" algn="l"/>
              </a:tabLst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Consolidation/centralization</a:t>
            </a:r>
            <a:endParaRPr sz="1800">
              <a:latin typeface="Arial"/>
              <a:cs typeface="Arial"/>
            </a:endParaRPr>
          </a:p>
          <a:p>
            <a:pPr marL="926465" lvl="1" indent="-311785">
              <a:lnSpc>
                <a:spcPts val="2250"/>
              </a:lnSpc>
              <a:buClr>
                <a:srgbClr val="C41230"/>
              </a:buClr>
              <a:buSzPct val="139285"/>
              <a:buChar char="-"/>
              <a:tabLst>
                <a:tab pos="92646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Content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creation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decentralized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good</a:t>
            </a:r>
            <a:endParaRPr sz="1400">
              <a:latin typeface="Arial"/>
              <a:cs typeface="Arial"/>
            </a:endParaRPr>
          </a:p>
          <a:p>
            <a:pPr marL="926465" lvl="1" indent="-311785">
              <a:lnSpc>
                <a:spcPts val="2250"/>
              </a:lnSpc>
              <a:buClr>
                <a:srgbClr val="C41230"/>
              </a:buClr>
              <a:buSzPct val="139285"/>
              <a:buChar char="-"/>
              <a:tabLst>
                <a:tab pos="92646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Content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decentralized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less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convenient</a:t>
            </a:r>
            <a:endParaRPr sz="1400">
              <a:latin typeface="Arial"/>
              <a:cs typeface="Arial"/>
            </a:endParaRPr>
          </a:p>
          <a:p>
            <a:pPr marL="469265" indent="-304165">
              <a:lnSpc>
                <a:spcPts val="2110"/>
              </a:lnSpc>
              <a:buChar char="-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Industry/media</a:t>
            </a:r>
            <a:r>
              <a:rPr sz="18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perspective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Enter</a:t>
            </a:r>
            <a:r>
              <a:rPr spc="-75" dirty="0"/>
              <a:t> </a:t>
            </a:r>
            <a:r>
              <a:rPr spc="-10" dirty="0"/>
              <a:t>SCORE!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206942"/>
            <a:ext cx="8316595" cy="227139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11175">
              <a:lnSpc>
                <a:spcPts val="1900"/>
              </a:lnSpc>
              <a:spcBef>
                <a:spcPts val="244"/>
              </a:spcBef>
            </a:pP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SCORE</a:t>
            </a:r>
            <a:r>
              <a:rPr sz="165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65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Data:</a:t>
            </a:r>
            <a:r>
              <a:rPr sz="165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building</a:t>
            </a:r>
            <a:r>
              <a:rPr sz="165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65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595959"/>
                </a:solidFill>
                <a:latin typeface="Arial"/>
                <a:cs typeface="Arial"/>
              </a:rPr>
              <a:t>sustainable</a:t>
            </a:r>
            <a:r>
              <a:rPr sz="165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595959"/>
                </a:solidFill>
                <a:latin typeface="Arial"/>
                <a:cs typeface="Arial"/>
              </a:rPr>
              <a:t>national</a:t>
            </a:r>
            <a:r>
              <a:rPr sz="165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650" b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65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595959"/>
                </a:solidFill>
                <a:latin typeface="Arial"/>
                <a:cs typeface="Arial"/>
              </a:rPr>
              <a:t>developing</a:t>
            </a:r>
            <a:r>
              <a:rPr sz="165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b="1" spc="-2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650" b="1" dirty="0">
                <a:solidFill>
                  <a:srgbClr val="595959"/>
                </a:solidFill>
                <a:latin typeface="Arial"/>
                <a:cs typeface="Arial"/>
              </a:rPr>
              <a:t>disseminating Sports</a:t>
            </a:r>
            <a:r>
              <a:rPr sz="1650" b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595959"/>
                </a:solidFill>
                <a:latin typeface="Arial"/>
                <a:cs typeface="Arial"/>
              </a:rPr>
              <a:t>Content</a:t>
            </a:r>
            <a:r>
              <a:rPr sz="1650" b="1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65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Outreach,</a:t>
            </a:r>
            <a:r>
              <a:rPr sz="165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Research,</a:t>
            </a:r>
            <a:r>
              <a:rPr sz="165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Education</a:t>
            </a:r>
            <a:r>
              <a:rPr sz="165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65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65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95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</a:pP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Unique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NSF-funded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project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combining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academia,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professional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sports,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media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595959"/>
                </a:solidFill>
                <a:latin typeface="Arial"/>
                <a:cs typeface="Arial"/>
              </a:rPr>
              <a:t>build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repository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educational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materials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650" spc="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statistics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&amp;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r>
              <a:rPr sz="165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via</a:t>
            </a:r>
            <a:r>
              <a:rPr sz="1650" spc="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595959"/>
                </a:solidFill>
                <a:latin typeface="Arial"/>
                <a:cs typeface="Arial"/>
              </a:rPr>
              <a:t>sports applications/analytics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Strong</a:t>
            </a:r>
            <a:r>
              <a:rPr sz="165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emphasis</a:t>
            </a:r>
            <a:r>
              <a:rPr sz="165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65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outreach,</a:t>
            </a:r>
            <a:r>
              <a:rPr sz="165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inclusiveness,</a:t>
            </a:r>
            <a:r>
              <a:rPr sz="165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65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building</a:t>
            </a:r>
            <a:r>
              <a:rPr sz="165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595959"/>
                </a:solidFill>
                <a:latin typeface="Arial"/>
                <a:cs typeface="Arial"/>
              </a:rPr>
              <a:t>pipelines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>
                <a:solidFill>
                  <a:srgbClr val="C00000"/>
                </a:solidFill>
                <a:latin typeface="Calibri"/>
                <a:cs typeface="Calibri"/>
              </a:rPr>
              <a:t>Sustainable</a:t>
            </a:r>
            <a:r>
              <a:rPr sz="2500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C00000"/>
                </a:solidFill>
                <a:latin typeface="Calibri"/>
                <a:cs typeface="Calibri"/>
              </a:rPr>
              <a:t>National</a:t>
            </a:r>
            <a:r>
              <a:rPr sz="25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C00000"/>
                </a:solidFill>
                <a:latin typeface="Calibri"/>
                <a:cs typeface="Calibri"/>
              </a:rPr>
              <a:t>Network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649" y="1200150"/>
            <a:ext cx="4492649" cy="32949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23325" y="1270737"/>
            <a:ext cx="3406775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Why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network?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469900" marR="54610" indent="-336550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400" spc="-10" dirty="0">
                <a:latin typeface="Arial"/>
                <a:cs typeface="Arial"/>
              </a:rPr>
              <a:t>Decentralized/crowdsourced</a:t>
            </a:r>
            <a:r>
              <a:rPr sz="1400" spc="1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content creation</a:t>
            </a:r>
            <a:endParaRPr sz="1400">
              <a:latin typeface="Arial"/>
              <a:cs typeface="Arial"/>
            </a:endParaRPr>
          </a:p>
          <a:p>
            <a:pPr marL="926465" lvl="1" indent="-335915">
              <a:lnSpc>
                <a:spcPct val="100000"/>
              </a:lnSpc>
              <a:buChar char="○"/>
              <a:tabLst>
                <a:tab pos="926465" algn="l"/>
              </a:tabLst>
            </a:pPr>
            <a:r>
              <a:rPr sz="1400" dirty="0">
                <a:latin typeface="Arial"/>
                <a:cs typeface="Arial"/>
              </a:rPr>
              <a:t>Ideally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sustainable</a:t>
            </a: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Diverse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experience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skills</a:t>
            </a:r>
            <a:endParaRPr sz="1400">
              <a:latin typeface="Arial"/>
              <a:cs typeface="Arial"/>
            </a:endParaRPr>
          </a:p>
          <a:p>
            <a:pPr marL="926465" lvl="1" indent="-335915">
              <a:lnSpc>
                <a:spcPct val="100000"/>
              </a:lnSpc>
              <a:buChar char="○"/>
              <a:tabLst>
                <a:tab pos="926465" algn="l"/>
              </a:tabLst>
            </a:pPr>
            <a:r>
              <a:rPr sz="1400" dirty="0">
                <a:latin typeface="Arial"/>
                <a:cs typeface="Arial"/>
              </a:rPr>
              <a:t>Academia,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industry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media</a:t>
            </a:r>
            <a:endParaRPr sz="1400">
              <a:latin typeface="Arial"/>
              <a:cs typeface="Arial"/>
            </a:endParaRPr>
          </a:p>
          <a:p>
            <a:pPr marL="926465" lvl="1" indent="-335915">
              <a:lnSpc>
                <a:spcPct val="100000"/>
              </a:lnSpc>
              <a:buChar char="○"/>
              <a:tabLst>
                <a:tab pos="926465" algn="l"/>
              </a:tabLst>
            </a:pPr>
            <a:r>
              <a:rPr sz="1400" dirty="0">
                <a:latin typeface="Arial"/>
                <a:cs typeface="Arial"/>
              </a:rPr>
              <a:t>Key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review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process</a:t>
            </a: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"/>
                <a:cs typeface="Arial"/>
              </a:rPr>
              <a:t>Pre-</a:t>
            </a:r>
            <a:r>
              <a:rPr sz="1400" dirty="0">
                <a:latin typeface="Arial"/>
                <a:cs typeface="Arial"/>
              </a:rPr>
              <a:t>existing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informal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network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already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SCORE</a:t>
            </a:r>
            <a:r>
              <a:rPr spc="-55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175258"/>
            <a:ext cx="789622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Building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C41230"/>
                </a:solidFill>
                <a:uFill>
                  <a:solidFill>
                    <a:srgbClr val="C41230"/>
                  </a:solidFill>
                </a:uFill>
                <a:latin typeface="Arial"/>
                <a:cs typeface="Arial"/>
              </a:rPr>
              <a:t>sustainable</a:t>
            </a:r>
            <a:r>
              <a:rPr sz="1800" b="1" u="heavy" spc="-30" dirty="0">
                <a:solidFill>
                  <a:srgbClr val="C41230"/>
                </a:solidFill>
                <a:uFill>
                  <a:solidFill>
                    <a:srgbClr val="C41230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C41230"/>
                </a:solidFill>
                <a:uFill>
                  <a:solidFill>
                    <a:srgbClr val="C41230"/>
                  </a:solidFill>
                </a:uFill>
                <a:latin typeface="Arial"/>
                <a:cs typeface="Arial"/>
              </a:rPr>
              <a:t>national</a:t>
            </a:r>
            <a:r>
              <a:rPr sz="1800" b="1" u="heavy" spc="-30" dirty="0">
                <a:solidFill>
                  <a:srgbClr val="C41230"/>
                </a:solidFill>
                <a:uFill>
                  <a:solidFill>
                    <a:srgbClr val="C41230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C41230"/>
                </a:solidFill>
                <a:uFill>
                  <a:solidFill>
                    <a:srgbClr val="C41230"/>
                  </a:solidFill>
                </a:uFill>
                <a:latin typeface="Arial"/>
                <a:cs typeface="Arial"/>
              </a:rPr>
              <a:t>network</a:t>
            </a:r>
            <a:r>
              <a:rPr sz="1800" b="1" u="none" spc="-10" dirty="0">
                <a:solidFill>
                  <a:srgbClr val="C41230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u="none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595959"/>
                </a:solidFill>
                <a:latin typeface="Arial"/>
                <a:cs typeface="Arial"/>
              </a:rPr>
              <a:t>developing</a:t>
            </a:r>
            <a:r>
              <a:rPr sz="1800" b="1" u="none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b="1" u="none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u="none" spc="-10" dirty="0">
                <a:solidFill>
                  <a:srgbClr val="595959"/>
                </a:solidFill>
                <a:latin typeface="Arial"/>
                <a:cs typeface="Arial"/>
              </a:rPr>
              <a:t>disseminating </a:t>
            </a:r>
            <a:r>
              <a:rPr sz="1800" b="1" u="none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r>
              <a:rPr sz="1800" b="1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595959"/>
                </a:solidFill>
                <a:latin typeface="Arial"/>
                <a:cs typeface="Arial"/>
              </a:rPr>
              <a:t>Content</a:t>
            </a:r>
            <a:r>
              <a:rPr sz="1800" b="1" u="none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Outreach,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Research,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Education</a:t>
            </a:r>
            <a:r>
              <a:rPr sz="1800" u="none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spc="-10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SCORE</a:t>
            </a:r>
            <a:r>
              <a:rPr spc="-55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175258"/>
            <a:ext cx="789813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Building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sustainable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national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C41230"/>
                </a:solidFill>
                <a:uFill>
                  <a:solidFill>
                    <a:srgbClr val="C41230"/>
                  </a:solidFill>
                </a:uFill>
                <a:latin typeface="Arial"/>
                <a:cs typeface="Arial"/>
              </a:rPr>
              <a:t>developing</a:t>
            </a:r>
            <a:r>
              <a:rPr sz="1800" b="1" u="none" spc="-15" dirty="0">
                <a:solidFill>
                  <a:srgbClr val="C41230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b="1" u="none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u="none" spc="-10" dirty="0">
                <a:solidFill>
                  <a:srgbClr val="595959"/>
                </a:solidFill>
                <a:latin typeface="Arial"/>
                <a:cs typeface="Arial"/>
              </a:rPr>
              <a:t>disseminating </a:t>
            </a:r>
            <a:r>
              <a:rPr sz="1800" b="1" u="none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r>
              <a:rPr sz="1800" b="1" u="none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C41230"/>
                </a:solidFill>
                <a:uFill>
                  <a:solidFill>
                    <a:srgbClr val="C41230"/>
                  </a:solidFill>
                </a:uFill>
                <a:latin typeface="Arial"/>
                <a:cs typeface="Arial"/>
              </a:rPr>
              <a:t>Content</a:t>
            </a:r>
            <a:r>
              <a:rPr sz="1800" b="1" u="heavy" spc="-30" dirty="0">
                <a:solidFill>
                  <a:srgbClr val="C41230"/>
                </a:solidFill>
                <a:uFill>
                  <a:solidFill>
                    <a:srgbClr val="C41230"/>
                  </a:solidFill>
                </a:u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Outreach,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Research,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Education</a:t>
            </a:r>
            <a:r>
              <a:rPr sz="1800" u="none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spc="-10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SCORE</a:t>
            </a:r>
            <a:r>
              <a:rPr spc="-55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175258"/>
            <a:ext cx="789940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Building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sustainable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national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developing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u="heavy" spc="-10" dirty="0">
                <a:solidFill>
                  <a:srgbClr val="C41230"/>
                </a:solidFill>
                <a:uFill>
                  <a:solidFill>
                    <a:srgbClr val="C41230"/>
                  </a:solidFill>
                </a:uFill>
                <a:latin typeface="Arial"/>
                <a:cs typeface="Arial"/>
              </a:rPr>
              <a:t>disseminating</a:t>
            </a:r>
            <a:r>
              <a:rPr sz="1800" b="1" u="none" spc="-10" dirty="0">
                <a:solidFill>
                  <a:srgbClr val="C41230"/>
                </a:solidFill>
                <a:latin typeface="Arial"/>
                <a:cs typeface="Arial"/>
              </a:rPr>
              <a:t> </a:t>
            </a:r>
            <a:r>
              <a:rPr sz="1800" b="1" u="none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r>
              <a:rPr sz="1800" b="1" u="none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C41230"/>
                </a:solidFill>
                <a:uFill>
                  <a:solidFill>
                    <a:srgbClr val="C41230"/>
                  </a:solidFill>
                </a:uFill>
                <a:latin typeface="Arial"/>
                <a:cs typeface="Arial"/>
              </a:rPr>
              <a:t>Content</a:t>
            </a:r>
            <a:r>
              <a:rPr sz="1800" b="1" u="heavy" spc="-30" dirty="0">
                <a:solidFill>
                  <a:srgbClr val="C41230"/>
                </a:solidFill>
                <a:uFill>
                  <a:solidFill>
                    <a:srgbClr val="C41230"/>
                  </a:solidFill>
                </a:u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Outreach,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Research,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Education</a:t>
            </a:r>
            <a:r>
              <a:rPr sz="1800" u="none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u="none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none" spc="-10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Disseminating</a:t>
            </a:r>
            <a:r>
              <a:rPr spc="-114" dirty="0"/>
              <a:t> </a:t>
            </a:r>
            <a:r>
              <a:rPr spc="-10" dirty="0"/>
              <a:t>Content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-10" dirty="0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hlinkClick r:id="rId2"/>
              </a:rPr>
              <a:t>ScoreNetwork.org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SCORE</a:t>
            </a:r>
            <a:r>
              <a:rPr spc="-80" dirty="0"/>
              <a:t> </a:t>
            </a:r>
            <a:r>
              <a:rPr dirty="0"/>
              <a:t>Module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dirty="0"/>
              <a:t>Data</a:t>
            </a:r>
            <a:r>
              <a:rPr spc="-70" dirty="0"/>
              <a:t> </a:t>
            </a:r>
            <a:r>
              <a:rPr spc="-10" dirty="0"/>
              <a:t>Repository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099058"/>
            <a:ext cx="3907154" cy="1983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428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found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at: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https://modules.scorenetwork.org/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1800">
              <a:latin typeface="Arial"/>
              <a:cs typeface="Arial"/>
            </a:endParaRPr>
          </a:p>
          <a:p>
            <a:pPr marL="469900" marR="423545" indent="-457200">
              <a:lnSpc>
                <a:spcPct val="1428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found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at: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https://data.scorenetwork.org/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126490"/>
            <a:ext cx="5271135" cy="293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Educational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materials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statistics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science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Plug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classroom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flexibility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Open</a:t>
            </a:r>
            <a:r>
              <a:rPr sz="1800" spc="-1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Access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(download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edit)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Peer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Vetted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DOIs</a:t>
            </a:r>
            <a:endParaRPr sz="1800" dirty="0">
              <a:latin typeface="Arial"/>
              <a:cs typeface="Arial"/>
            </a:endParaRPr>
          </a:p>
          <a:p>
            <a:pPr marL="12700" marR="684530" indent="457200">
              <a:lnSpc>
                <a:spcPct val="1328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Pedagogical,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Industry,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Student</a:t>
            </a:r>
            <a:r>
              <a:rPr sz="18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(optional)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Following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best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educational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practices</a:t>
            </a:r>
            <a:endParaRPr sz="1800" dirty="0">
              <a:latin typeface="Arial"/>
              <a:cs typeface="Arial"/>
            </a:endParaRPr>
          </a:p>
          <a:p>
            <a:pPr marL="12700" marR="704850">
              <a:lnSpc>
                <a:spcPct val="1328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motivated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background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materials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Diversity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esp.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Non-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traditional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4F0-60AF-9B3D-260F-9E02E5D1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25" y="373126"/>
            <a:ext cx="5892165" cy="430887"/>
          </a:xfrm>
        </p:spPr>
        <p:txBody>
          <a:bodyPr/>
          <a:lstStyle/>
          <a:p>
            <a:r>
              <a:rPr lang="en-US" dirty="0"/>
              <a:t>In this breakout...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E7A6A-DA94-7E33-E894-15A18F03BA44}"/>
              </a:ext>
            </a:extLst>
          </p:cNvPr>
          <p:cNvSpPr txBox="1"/>
          <p:nvPr/>
        </p:nvSpPr>
        <p:spPr>
          <a:xfrm>
            <a:off x="990600" y="1276350"/>
            <a:ext cx="7696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What is Score?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Level 1 – Instructor Choice (Modules)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Level 2 – Student Choice (Datasets)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Level 3 – Student contribution</a:t>
            </a:r>
          </a:p>
          <a:p>
            <a:pPr lvl="2">
              <a:spcAft>
                <a:spcPts val="1800"/>
              </a:spcAft>
            </a:pPr>
            <a:r>
              <a:rPr lang="en-US" sz="3200" dirty="0"/>
              <a:t>                      (Review/Contributions)</a:t>
            </a:r>
          </a:p>
        </p:txBody>
      </p:sp>
    </p:spTree>
    <p:extLst>
      <p:ext uri="{BB962C8B-B14F-4D97-AF65-F5344CB8AC3E}">
        <p14:creationId xmlns:p14="http://schemas.microsoft.com/office/powerpoint/2010/main" val="1590961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Examples:</a:t>
            </a:r>
            <a:r>
              <a:rPr spc="-180" dirty="0"/>
              <a:t> </a:t>
            </a:r>
            <a:r>
              <a:rPr spc="-10" dirty="0"/>
              <a:t>Published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216405"/>
            <a:ext cx="6083935" cy="264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Outliers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League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Legends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2856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Correlations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Female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Ironman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Lake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Placid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Finisher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Lacrosse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faceoff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proportions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hypothesis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testing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3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NHL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shooting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percentages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regression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Module</a:t>
            </a:r>
            <a:r>
              <a:rPr spc="-125" dirty="0"/>
              <a:t> </a:t>
            </a:r>
            <a:r>
              <a:rPr spc="-10" dirty="0"/>
              <a:t>Repository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142949"/>
            <a:ext cx="3721100" cy="305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250950" indent="-457200">
              <a:lnSpc>
                <a:spcPct val="1228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19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Published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Modules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70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pre-print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800">
              <a:latin typeface="Arial"/>
              <a:cs typeface="Arial"/>
            </a:endParaRPr>
          </a:p>
          <a:p>
            <a:pPr marL="469900" marR="73025" indent="-457200">
              <a:lnSpc>
                <a:spcPct val="1228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13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among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published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Numerous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pre-print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7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Searchable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topic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other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would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use?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3006" y="1040399"/>
            <a:ext cx="1363688" cy="15097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5849" y="2930600"/>
            <a:ext cx="1346008" cy="18844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Module</a:t>
            </a:r>
            <a:r>
              <a:rPr spc="-125" dirty="0"/>
              <a:t> </a:t>
            </a:r>
            <a:r>
              <a:rPr dirty="0"/>
              <a:t>landing</a:t>
            </a:r>
            <a:r>
              <a:rPr spc="-125" dirty="0"/>
              <a:t> </a:t>
            </a:r>
            <a:r>
              <a:rPr spc="-20" dirty="0"/>
              <a:t>page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650" y="1236650"/>
            <a:ext cx="7233475" cy="23665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DOI</a:t>
            </a:r>
            <a:r>
              <a:rPr spc="-85" dirty="0"/>
              <a:t> </a:t>
            </a:r>
            <a:r>
              <a:rPr dirty="0"/>
              <a:t>(Digital</a:t>
            </a:r>
            <a:r>
              <a:rPr spc="-85" dirty="0"/>
              <a:t> </a:t>
            </a:r>
            <a:r>
              <a:rPr dirty="0"/>
              <a:t>Object</a:t>
            </a:r>
            <a:r>
              <a:rPr spc="-85" dirty="0"/>
              <a:t> </a:t>
            </a:r>
            <a:r>
              <a:rPr spc="-10" dirty="0"/>
              <a:t>Identifier)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216405"/>
            <a:ext cx="7226934" cy="186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Permanent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persistent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link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modules/data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2856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Makes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easier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discover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search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modules/educational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materials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Adds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credibility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traceability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professional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products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7463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/>
              <a:t>Datasets for </a:t>
            </a:r>
            <a:r>
              <a:rPr sz="2500" spc="-10" dirty="0"/>
              <a:t>class?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9249" y="3519237"/>
            <a:ext cx="4296774" cy="104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257" y="3148589"/>
            <a:ext cx="3804897" cy="176077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7825" y="164648"/>
            <a:ext cx="8850630" cy="3090545"/>
            <a:chOff x="217825" y="164648"/>
            <a:chExt cx="8850630" cy="30905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825" y="1017724"/>
              <a:ext cx="4709524" cy="1929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9112" y="164648"/>
              <a:ext cx="4179099" cy="18707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7787" y="2249466"/>
              <a:ext cx="2212028" cy="100545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728450" y="4741045"/>
            <a:ext cx="351345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595959"/>
                </a:solidFill>
                <a:latin typeface="Arial"/>
                <a:cs typeface="Arial"/>
              </a:rPr>
              <a:t>Check</a:t>
            </a:r>
            <a:r>
              <a:rPr sz="1000" b="1" spc="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595959"/>
                </a:solidFill>
                <a:latin typeface="Arial"/>
                <a:cs typeface="Arial"/>
              </a:rPr>
              <a:t>out:</a:t>
            </a:r>
            <a:r>
              <a:rPr sz="1000" b="1" spc="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00" b="1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https://cmustatistics.github.io/data-repository/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40957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/>
              <a:t>What</a:t>
            </a:r>
            <a:r>
              <a:rPr sz="2500" spc="-15" dirty="0"/>
              <a:t> </a:t>
            </a:r>
            <a:r>
              <a:rPr sz="2500" dirty="0"/>
              <a:t>about</a:t>
            </a:r>
            <a:r>
              <a:rPr sz="2500" spc="-10" dirty="0"/>
              <a:t> </a:t>
            </a:r>
            <a:r>
              <a:rPr sz="2500" dirty="0"/>
              <a:t>sports</a:t>
            </a:r>
            <a:r>
              <a:rPr sz="2500" spc="-10" dirty="0"/>
              <a:t> datasets?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8908" y="3591542"/>
            <a:ext cx="4344251" cy="13353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125" y="2486349"/>
            <a:ext cx="3176224" cy="2440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3548" y="1017725"/>
            <a:ext cx="1988484" cy="23010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947" y="1367224"/>
            <a:ext cx="3356574" cy="6601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2049" y="1103312"/>
            <a:ext cx="2100971" cy="21298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4233545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2500" dirty="0"/>
              <a:t>SCORE</a:t>
            </a:r>
            <a:r>
              <a:rPr sz="2500" spc="-20" dirty="0"/>
              <a:t> </a:t>
            </a:r>
            <a:r>
              <a:rPr sz="2500" dirty="0"/>
              <a:t>Data</a:t>
            </a:r>
            <a:r>
              <a:rPr sz="2500" spc="-15" dirty="0"/>
              <a:t> </a:t>
            </a:r>
            <a:r>
              <a:rPr sz="2500" spc="-10" dirty="0"/>
              <a:t>Repository </a:t>
            </a:r>
            <a:r>
              <a:rPr sz="25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https://data.scorenetwork.org/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850" y="1509875"/>
            <a:ext cx="8394301" cy="34101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4233545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2500" dirty="0"/>
              <a:t>SCORE</a:t>
            </a:r>
            <a:r>
              <a:rPr sz="2500" spc="-20" dirty="0"/>
              <a:t> </a:t>
            </a:r>
            <a:r>
              <a:rPr sz="2500" dirty="0"/>
              <a:t>Data</a:t>
            </a:r>
            <a:r>
              <a:rPr sz="2500" spc="-15" dirty="0"/>
              <a:t> </a:t>
            </a:r>
            <a:r>
              <a:rPr sz="2500" spc="-10" dirty="0"/>
              <a:t>Repository </a:t>
            </a:r>
            <a:r>
              <a:rPr sz="25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https://data.scorenetwork.org/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1275" y="1379923"/>
            <a:ext cx="6505497" cy="3367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725" y="1758957"/>
            <a:ext cx="2375535" cy="2701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Features</a:t>
            </a:r>
            <a:r>
              <a:rPr sz="1800" b="1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over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595959"/>
                </a:solidFill>
                <a:latin typeface="Arial"/>
                <a:cs typeface="Arial"/>
              </a:rPr>
              <a:t>70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datasets</a:t>
            </a:r>
            <a:r>
              <a:rPr sz="18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across</a:t>
            </a:r>
            <a:r>
              <a:rPr sz="18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more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than</a:t>
            </a:r>
            <a:r>
              <a:rPr sz="18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30</a:t>
            </a:r>
            <a:r>
              <a:rPr sz="18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different sports</a:t>
            </a:r>
            <a:endParaRPr sz="1800">
              <a:latin typeface="Arial"/>
              <a:cs typeface="Arial"/>
            </a:endParaRPr>
          </a:p>
          <a:p>
            <a:pPr marL="12700" marR="335915">
              <a:lnSpc>
                <a:spcPct val="114999"/>
              </a:lnSpc>
              <a:spcBef>
                <a:spcPts val="1200"/>
              </a:spcBef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search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for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datasets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sport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statistics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595959"/>
                </a:solidFill>
                <a:latin typeface="Arial"/>
                <a:cs typeface="Arial"/>
              </a:rPr>
              <a:t>&amp;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topic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484251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/>
              <a:t>What</a:t>
            </a:r>
            <a:r>
              <a:rPr sz="2500" spc="-15" dirty="0"/>
              <a:t> </a:t>
            </a:r>
            <a:r>
              <a:rPr sz="2500" dirty="0"/>
              <a:t>does</a:t>
            </a:r>
            <a:r>
              <a:rPr sz="2500" spc="-10" dirty="0"/>
              <a:t> </a:t>
            </a:r>
            <a:r>
              <a:rPr sz="2500" dirty="0"/>
              <a:t>every</a:t>
            </a:r>
            <a:r>
              <a:rPr sz="2500" spc="-10" dirty="0"/>
              <a:t> </a:t>
            </a:r>
            <a:r>
              <a:rPr sz="2500" dirty="0"/>
              <a:t>dataset</a:t>
            </a:r>
            <a:r>
              <a:rPr sz="2500" spc="-10" dirty="0"/>
              <a:t> include?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475249" y="1079196"/>
            <a:ext cx="8188325" cy="33172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180"/>
              </a:spcBef>
              <a:buFont typeface="Arial"/>
              <a:buChar char="●"/>
              <a:tabLst>
                <a:tab pos="379095" algn="l"/>
              </a:tabLst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Descriptive</a:t>
            </a:r>
            <a:r>
              <a:rPr sz="1800" b="1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title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,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e.g.,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Women’s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National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Basketball</a:t>
            </a:r>
            <a:r>
              <a:rPr sz="18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Association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Shots</a:t>
            </a:r>
            <a:endParaRPr sz="1800">
              <a:latin typeface="Arial"/>
              <a:cs typeface="Arial"/>
            </a:endParaRPr>
          </a:p>
          <a:p>
            <a:pPr marL="379095" marR="28575" indent="-367030">
              <a:lnSpc>
                <a:spcPct val="150000"/>
              </a:lnSpc>
              <a:buFont typeface="Arial"/>
              <a:buChar char="●"/>
              <a:tabLst>
                <a:tab pos="379095" algn="l"/>
              </a:tabLst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Brief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description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background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potentially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include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brief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summary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problem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statistical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situation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08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List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relevant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statistics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topics/categories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tags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08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Information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about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source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motivating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usage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50000"/>
              </a:lnSpc>
              <a:buFont typeface="Arial"/>
              <a:buChar char="●"/>
              <a:tabLst>
                <a:tab pos="379095" algn="l"/>
              </a:tabLst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Description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dataset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row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represent?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README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file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serving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dictionary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columns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080"/>
              </a:spcBef>
              <a:buFont typeface="Arial"/>
              <a:buChar char="●"/>
              <a:tabLst>
                <a:tab pos="379095" algn="l"/>
              </a:tabLst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Example</a:t>
            </a:r>
            <a:r>
              <a:rPr sz="18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questions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associated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48787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/>
              <a:t>Example</a:t>
            </a:r>
            <a:r>
              <a:rPr sz="2500" spc="-10" dirty="0"/>
              <a:t> </a:t>
            </a:r>
            <a:r>
              <a:rPr sz="2500" dirty="0"/>
              <a:t>dataset</a:t>
            </a:r>
            <a:r>
              <a:rPr sz="2500" spc="-5" dirty="0"/>
              <a:t> </a:t>
            </a:r>
            <a:r>
              <a:rPr sz="2500" dirty="0"/>
              <a:t>page</a:t>
            </a:r>
            <a:r>
              <a:rPr sz="2500" spc="-5" dirty="0"/>
              <a:t> </a:t>
            </a:r>
            <a:r>
              <a:rPr sz="2500" spc="-10" dirty="0"/>
              <a:t>information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297" y="1156423"/>
            <a:ext cx="4239807" cy="25413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6900" y="1115600"/>
            <a:ext cx="3983599" cy="36837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712" y="3767628"/>
            <a:ext cx="3932738" cy="11706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815675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500" dirty="0"/>
              <a:t>What is SCORE</a:t>
            </a:r>
            <a:r>
              <a:rPr sz="2500" spc="-10" dirty="0"/>
              <a:t>?</a:t>
            </a:r>
            <a:endParaRPr sz="2500" dirty="0"/>
          </a:p>
        </p:txBody>
      </p:sp>
      <p:pic>
        <p:nvPicPr>
          <p:cNvPr id="14" name="Online Media 13" title="The SCORE Network">
            <a:hlinkClick r:id="" action="ppaction://media"/>
            <a:extLst>
              <a:ext uri="{FF2B5EF4-FFF2-40B4-BE49-F238E27FC236}">
                <a16:creationId xmlns:a16="http://schemas.microsoft.com/office/drawing/2014/main" id="{313E2EFA-9ECB-B768-A711-99D7144AE81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971550"/>
            <a:ext cx="7219950" cy="407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30829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/>
              <a:t>Dataset</a:t>
            </a:r>
            <a:r>
              <a:rPr sz="2500" spc="-30" dirty="0"/>
              <a:t> </a:t>
            </a:r>
            <a:r>
              <a:rPr sz="2500" spc="-10" dirty="0"/>
              <a:t>requirements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13633" y="1218896"/>
            <a:ext cx="30314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0360" algn="l"/>
              </a:tabLst>
            </a:pPr>
            <a:r>
              <a:rPr sz="1300" b="1" spc="-75" dirty="0">
                <a:solidFill>
                  <a:srgbClr val="343940"/>
                </a:solidFill>
                <a:latin typeface="Gill Sans MT"/>
                <a:cs typeface="Gill Sans MT"/>
              </a:rPr>
              <a:t>The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5" dirty="0">
                <a:solidFill>
                  <a:srgbClr val="343940"/>
                </a:solidFill>
                <a:latin typeface="Gill Sans MT"/>
                <a:cs typeface="Gill Sans MT"/>
              </a:rPr>
              <a:t>data</a:t>
            </a:r>
            <a:r>
              <a:rPr sz="1300" b="1" spc="-45" dirty="0">
                <a:solidFill>
                  <a:srgbClr val="343940"/>
                </a:solidFill>
                <a:latin typeface="Gill Sans MT"/>
                <a:cs typeface="Gill Sans MT"/>
              </a:rPr>
              <a:t> must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be</a:t>
            </a:r>
            <a:r>
              <a:rPr sz="1300" b="1" spc="-4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5" dirty="0">
                <a:solidFill>
                  <a:srgbClr val="343940"/>
                </a:solidFill>
                <a:latin typeface="Gill Sans MT"/>
                <a:cs typeface="Gill Sans MT"/>
              </a:rPr>
              <a:t>publicly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10" dirty="0">
                <a:solidFill>
                  <a:srgbClr val="343940"/>
                </a:solidFill>
                <a:latin typeface="Gill Sans MT"/>
                <a:cs typeface="Gill Sans MT"/>
              </a:rPr>
              <a:t>shareable</a:t>
            </a:r>
            <a:endParaRPr sz="13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633" y="1569416"/>
            <a:ext cx="24612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0360" algn="l"/>
              </a:tabLst>
            </a:pP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If</a:t>
            </a:r>
            <a:r>
              <a:rPr sz="1300" b="1" spc="-4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you</a:t>
            </a:r>
            <a:r>
              <a:rPr sz="1300" b="1" spc="-4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used</a:t>
            </a:r>
            <a:r>
              <a:rPr sz="1300" b="1" spc="-4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10" dirty="0">
                <a:solidFill>
                  <a:srgbClr val="343940"/>
                </a:solidFill>
                <a:latin typeface="Gill Sans MT"/>
                <a:cs typeface="Gill Sans MT"/>
              </a:rPr>
              <a:t>code</a:t>
            </a:r>
            <a:r>
              <a:rPr sz="1300" b="1" spc="-4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(such</a:t>
            </a:r>
            <a:r>
              <a:rPr sz="1300" b="1" spc="-4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55" dirty="0">
                <a:solidFill>
                  <a:srgbClr val="343940"/>
                </a:solidFill>
                <a:latin typeface="Gill Sans MT"/>
                <a:cs typeface="Gill Sans MT"/>
              </a:rPr>
              <a:t>as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5" dirty="0">
                <a:solidFill>
                  <a:srgbClr val="343940"/>
                </a:solidFill>
                <a:latin typeface="Gill Sans MT"/>
                <a:cs typeface="Gill Sans MT"/>
              </a:rPr>
              <a:t>an</a:t>
            </a:r>
            <a:endParaRPr sz="13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4391" y="1588719"/>
            <a:ext cx="100330" cy="198120"/>
          </a:xfrm>
          <a:prstGeom prst="rect">
            <a:avLst/>
          </a:prstGeom>
          <a:solidFill>
            <a:srgbClr val="F7F9FA"/>
          </a:solidFill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150" b="1" spc="-50" dirty="0">
                <a:solidFill>
                  <a:srgbClr val="343940"/>
                </a:solidFill>
                <a:latin typeface="Courier New"/>
                <a:cs typeface="Courier New"/>
              </a:rPr>
              <a:t>R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0250" y="1569416"/>
            <a:ext cx="54933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343940"/>
                </a:solidFill>
                <a:latin typeface="Gill Sans MT"/>
                <a:cs typeface="Gill Sans MT"/>
              </a:rPr>
              <a:t>package)</a:t>
            </a:r>
            <a:r>
              <a:rPr sz="1300" b="1" spc="-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85" dirty="0">
                <a:solidFill>
                  <a:srgbClr val="343940"/>
                </a:solidFill>
                <a:latin typeface="Gill Sans MT"/>
                <a:cs typeface="Gill Sans MT"/>
              </a:rPr>
              <a:t>to</a:t>
            </a:r>
            <a:r>
              <a:rPr sz="1300" b="1" spc="-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access</a:t>
            </a:r>
            <a:r>
              <a:rPr sz="1300" b="1" spc="-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50" dirty="0">
                <a:solidFill>
                  <a:srgbClr val="343940"/>
                </a:solidFill>
                <a:latin typeface="Gill Sans MT"/>
                <a:cs typeface="Gill Sans MT"/>
              </a:rPr>
              <a:t>the</a:t>
            </a:r>
            <a:r>
              <a:rPr sz="1300" b="1" spc="-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5" dirty="0">
                <a:solidFill>
                  <a:srgbClr val="343940"/>
                </a:solidFill>
                <a:latin typeface="Gill Sans MT"/>
                <a:cs typeface="Gill Sans MT"/>
              </a:rPr>
              <a:t>data</a:t>
            </a:r>
            <a:r>
              <a:rPr sz="1300" b="1" spc="-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50" dirty="0">
                <a:solidFill>
                  <a:srgbClr val="343940"/>
                </a:solidFill>
                <a:latin typeface="Gill Sans MT"/>
                <a:cs typeface="Gill Sans MT"/>
              </a:rPr>
              <a:t>then</a:t>
            </a:r>
            <a:r>
              <a:rPr sz="1300" b="1" spc="-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5" dirty="0">
                <a:solidFill>
                  <a:srgbClr val="343940"/>
                </a:solidFill>
                <a:latin typeface="Gill Sans MT"/>
                <a:cs typeface="Gill Sans MT"/>
              </a:rPr>
              <a:t>include</a:t>
            </a:r>
            <a:r>
              <a:rPr sz="1300" b="1" spc="-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60" dirty="0">
                <a:solidFill>
                  <a:srgbClr val="343940"/>
                </a:solidFill>
                <a:latin typeface="Gill Sans MT"/>
                <a:cs typeface="Gill Sans MT"/>
              </a:rPr>
              <a:t>your</a:t>
            </a:r>
            <a:r>
              <a:rPr sz="1300" b="1" spc="-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10" dirty="0">
                <a:solidFill>
                  <a:srgbClr val="343940"/>
                </a:solidFill>
                <a:latin typeface="Gill Sans MT"/>
                <a:cs typeface="Gill Sans MT"/>
              </a:rPr>
              <a:t>code</a:t>
            </a:r>
            <a:r>
              <a:rPr sz="1300" b="1" spc="-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55" dirty="0">
                <a:solidFill>
                  <a:srgbClr val="343940"/>
                </a:solidFill>
                <a:latin typeface="Gill Sans MT"/>
                <a:cs typeface="Gill Sans MT"/>
              </a:rPr>
              <a:t>with</a:t>
            </a:r>
            <a:r>
              <a:rPr sz="1300" b="1" spc="-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60" dirty="0">
                <a:solidFill>
                  <a:srgbClr val="343940"/>
                </a:solidFill>
                <a:latin typeface="Gill Sans MT"/>
                <a:cs typeface="Gill Sans MT"/>
              </a:rPr>
              <a:t>your</a:t>
            </a:r>
            <a:r>
              <a:rPr sz="1300" b="1" spc="-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10" dirty="0">
                <a:solidFill>
                  <a:srgbClr val="343940"/>
                </a:solidFill>
                <a:latin typeface="Gill Sans MT"/>
                <a:cs typeface="Gill Sans MT"/>
              </a:rPr>
              <a:t>submission.</a:t>
            </a:r>
            <a:endParaRPr sz="13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925" y="1767536"/>
            <a:ext cx="61912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The</a:t>
            </a:r>
            <a:r>
              <a:rPr sz="1300" spc="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60" dirty="0">
                <a:solidFill>
                  <a:srgbClr val="343940"/>
                </a:solidFill>
                <a:latin typeface="Gill Sans MT"/>
                <a:cs typeface="Gill Sans MT"/>
              </a:rPr>
              <a:t>code</a:t>
            </a:r>
            <a:r>
              <a:rPr sz="1300" spc="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will</a:t>
            </a:r>
            <a:r>
              <a:rPr sz="1300" spc="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65" dirty="0">
                <a:solidFill>
                  <a:srgbClr val="343940"/>
                </a:solidFill>
                <a:latin typeface="Gill Sans MT"/>
                <a:cs typeface="Gill Sans MT"/>
              </a:rPr>
              <a:t>be</a:t>
            </a:r>
            <a:r>
              <a:rPr sz="1300" spc="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50" dirty="0">
                <a:solidFill>
                  <a:srgbClr val="343940"/>
                </a:solidFill>
                <a:latin typeface="Gill Sans MT"/>
                <a:cs typeface="Gill Sans MT"/>
              </a:rPr>
              <a:t>publicly</a:t>
            </a:r>
            <a:r>
              <a:rPr sz="1300" spc="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70" dirty="0">
                <a:solidFill>
                  <a:srgbClr val="343940"/>
                </a:solidFill>
                <a:latin typeface="Gill Sans MT"/>
                <a:cs typeface="Gill Sans MT"/>
              </a:rPr>
              <a:t>available</a:t>
            </a:r>
            <a:r>
              <a:rPr sz="1300" spc="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on</a:t>
            </a:r>
            <a:r>
              <a:rPr sz="1300" spc="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the</a:t>
            </a:r>
            <a:r>
              <a:rPr sz="1300" spc="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Gill Sans MT"/>
                <a:cs typeface="Gill Sans MT"/>
                <a:hlinkClick r:id="rId2"/>
              </a:rPr>
              <a:t>repository’s</a:t>
            </a:r>
            <a:r>
              <a:rPr sz="1300" u="heavy" spc="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Gill Sans MT"/>
                <a:cs typeface="Gill Sans MT"/>
                <a:hlinkClick r:id="rId2"/>
              </a:rPr>
              <a:t> </a:t>
            </a:r>
            <a:r>
              <a:rPr sz="13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Gill Sans MT"/>
                <a:cs typeface="Gill Sans MT"/>
                <a:hlinkClick r:id="rId2"/>
              </a:rPr>
              <a:t>GitHub</a:t>
            </a:r>
            <a:r>
              <a:rPr sz="1300" u="heavy" spc="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Gill Sans MT"/>
                <a:cs typeface="Gill Sans MT"/>
                <a:hlinkClick r:id="rId2"/>
              </a:rPr>
              <a:t> </a:t>
            </a:r>
            <a:r>
              <a:rPr sz="1300" u="heavy" spc="114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Gill Sans MT"/>
                <a:cs typeface="Gill Sans MT"/>
                <a:hlinkClick r:id="rId2"/>
              </a:rPr>
              <a:t>page</a:t>
            </a:r>
            <a:r>
              <a:rPr sz="1300" u="none" spc="35" dirty="0">
                <a:solidFill>
                  <a:srgbClr val="0097A7"/>
                </a:solidFill>
                <a:latin typeface="Gill Sans MT"/>
                <a:cs typeface="Gill Sans MT"/>
              </a:rPr>
              <a:t> </a:t>
            </a:r>
            <a:r>
              <a:rPr sz="1300" u="none" dirty="0">
                <a:solidFill>
                  <a:srgbClr val="343940"/>
                </a:solidFill>
                <a:latin typeface="Gill Sans MT"/>
                <a:cs typeface="Gill Sans MT"/>
              </a:rPr>
              <a:t>for</a:t>
            </a:r>
            <a:r>
              <a:rPr sz="1300" u="none" spc="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u="none" dirty="0">
                <a:solidFill>
                  <a:srgbClr val="343940"/>
                </a:solidFill>
                <a:latin typeface="Gill Sans MT"/>
                <a:cs typeface="Gill Sans MT"/>
              </a:rPr>
              <a:t>others</a:t>
            </a:r>
            <a:r>
              <a:rPr sz="1300" u="none" spc="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u="none" dirty="0">
                <a:solidFill>
                  <a:srgbClr val="343940"/>
                </a:solidFill>
                <a:latin typeface="Gill Sans MT"/>
                <a:cs typeface="Gill Sans MT"/>
              </a:rPr>
              <a:t>to</a:t>
            </a:r>
            <a:r>
              <a:rPr sz="1300" u="none" spc="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u="none" spc="-10" dirty="0">
                <a:solidFill>
                  <a:srgbClr val="343940"/>
                </a:solidFill>
                <a:latin typeface="Gill Sans MT"/>
                <a:cs typeface="Gill Sans MT"/>
              </a:rPr>
              <a:t>view.</a:t>
            </a:r>
            <a:endParaRPr sz="13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633" y="2092655"/>
            <a:ext cx="8232775" cy="114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5080" indent="-32829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0360" algn="l"/>
              </a:tabLst>
            </a:pPr>
            <a:r>
              <a:rPr sz="1300" b="1" spc="-75" dirty="0">
                <a:solidFill>
                  <a:srgbClr val="343940"/>
                </a:solidFill>
                <a:latin typeface="Gill Sans MT"/>
                <a:cs typeface="Gill Sans MT"/>
              </a:rPr>
              <a:t>There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10" dirty="0">
                <a:solidFill>
                  <a:srgbClr val="343940"/>
                </a:solidFill>
                <a:latin typeface="Gill Sans MT"/>
                <a:cs typeface="Gill Sans MT"/>
              </a:rPr>
              <a:t>should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be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an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interesting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sports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5" dirty="0">
                <a:solidFill>
                  <a:srgbClr val="343940"/>
                </a:solidFill>
                <a:latin typeface="Gill Sans MT"/>
                <a:cs typeface="Gill Sans MT"/>
              </a:rPr>
              <a:t>question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5" dirty="0">
                <a:solidFill>
                  <a:srgbClr val="343940"/>
                </a:solidFill>
                <a:latin typeface="Gill Sans MT"/>
                <a:cs typeface="Gill Sans MT"/>
              </a:rPr>
              <a:t>coupled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55" dirty="0">
                <a:solidFill>
                  <a:srgbClr val="343940"/>
                </a:solidFill>
                <a:latin typeface="Gill Sans MT"/>
                <a:cs typeface="Gill Sans MT"/>
              </a:rPr>
              <a:t>with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a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statistics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0" dirty="0">
                <a:solidFill>
                  <a:srgbClr val="343940"/>
                </a:solidFill>
                <a:latin typeface="Gill Sans MT"/>
                <a:cs typeface="Gill Sans MT"/>
              </a:rPr>
              <a:t>and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5" dirty="0">
                <a:solidFill>
                  <a:srgbClr val="343940"/>
                </a:solidFill>
                <a:latin typeface="Gill Sans MT"/>
                <a:cs typeface="Gill Sans MT"/>
              </a:rPr>
              <a:t>data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science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topic</a:t>
            </a:r>
            <a:r>
              <a:rPr sz="1300" b="1" spc="-4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85" dirty="0">
                <a:solidFill>
                  <a:srgbClr val="343940"/>
                </a:solidFill>
                <a:latin typeface="Gill Sans MT"/>
                <a:cs typeface="Gill Sans MT"/>
              </a:rPr>
              <a:t>to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10" dirty="0">
                <a:solidFill>
                  <a:srgbClr val="343940"/>
                </a:solidFill>
                <a:latin typeface="Gill Sans MT"/>
                <a:cs typeface="Gill Sans MT"/>
              </a:rPr>
              <a:t>motivate </a:t>
            </a:r>
            <a:r>
              <a:rPr sz="1300" b="1" spc="-50" dirty="0">
                <a:solidFill>
                  <a:srgbClr val="343940"/>
                </a:solidFill>
                <a:latin typeface="Gill Sans MT"/>
                <a:cs typeface="Gill Sans MT"/>
              </a:rPr>
              <a:t>the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use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of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50" dirty="0">
                <a:solidFill>
                  <a:srgbClr val="343940"/>
                </a:solidFill>
                <a:latin typeface="Gill Sans MT"/>
                <a:cs typeface="Gill Sans MT"/>
              </a:rPr>
              <a:t>the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0" dirty="0">
                <a:solidFill>
                  <a:srgbClr val="343940"/>
                </a:solidFill>
                <a:latin typeface="Gill Sans MT"/>
                <a:cs typeface="Gill Sans MT"/>
              </a:rPr>
              <a:t>dataset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in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5" dirty="0">
                <a:solidFill>
                  <a:srgbClr val="343940"/>
                </a:solidFill>
                <a:latin typeface="Gill Sans MT"/>
                <a:cs typeface="Gill Sans MT"/>
              </a:rPr>
              <a:t>educational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10" dirty="0">
                <a:solidFill>
                  <a:srgbClr val="343940"/>
                </a:solidFill>
                <a:latin typeface="Gill Sans MT"/>
                <a:cs typeface="Gill Sans MT"/>
              </a:rPr>
              <a:t>material.</a:t>
            </a:r>
            <a:endParaRPr sz="1300">
              <a:latin typeface="Gill Sans MT"/>
              <a:cs typeface="Gill Sans MT"/>
            </a:endParaRPr>
          </a:p>
          <a:p>
            <a:pPr marL="340360" marR="95885" indent="-328295">
              <a:lnSpc>
                <a:spcPct val="100000"/>
              </a:lnSpc>
              <a:spcBef>
                <a:spcPts val="1000"/>
              </a:spcBef>
              <a:buFont typeface="Arial"/>
              <a:buChar char="●"/>
              <a:tabLst>
                <a:tab pos="340360" algn="l"/>
              </a:tabLst>
            </a:pPr>
            <a:r>
              <a:rPr sz="1300" b="1" spc="-75" dirty="0">
                <a:solidFill>
                  <a:srgbClr val="343940"/>
                </a:solidFill>
                <a:latin typeface="Gill Sans MT"/>
                <a:cs typeface="Gill Sans MT"/>
              </a:rPr>
              <a:t>The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0" dirty="0">
                <a:solidFill>
                  <a:srgbClr val="343940"/>
                </a:solidFill>
                <a:latin typeface="Gill Sans MT"/>
                <a:cs typeface="Gill Sans MT"/>
              </a:rPr>
              <a:t>dataset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10" dirty="0">
                <a:solidFill>
                  <a:srgbClr val="343940"/>
                </a:solidFill>
                <a:latin typeface="Gill Sans MT"/>
                <a:cs typeface="Gill Sans MT"/>
              </a:rPr>
              <a:t>should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be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in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a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standard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60" dirty="0">
                <a:solidFill>
                  <a:srgbClr val="343940"/>
                </a:solidFill>
                <a:latin typeface="Gill Sans MT"/>
                <a:cs typeface="Gill Sans MT"/>
              </a:rPr>
              <a:t>format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such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55" dirty="0">
                <a:solidFill>
                  <a:srgbClr val="343940"/>
                </a:solidFill>
                <a:latin typeface="Gill Sans MT"/>
                <a:cs typeface="Gill Sans MT"/>
              </a:rPr>
              <a:t>as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a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95" dirty="0">
                <a:solidFill>
                  <a:srgbClr val="343940"/>
                </a:solidFill>
                <a:latin typeface="Gill Sans MT"/>
                <a:cs typeface="Gill Sans MT"/>
              </a:rPr>
              <a:t>CSV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ﬁle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0" dirty="0">
                <a:solidFill>
                  <a:srgbClr val="343940"/>
                </a:solidFill>
                <a:latin typeface="Gill Sans MT"/>
                <a:cs typeface="Gill Sans MT"/>
              </a:rPr>
              <a:t>and</a:t>
            </a:r>
            <a:r>
              <a:rPr sz="1300" b="1" spc="-4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be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of</a:t>
            </a:r>
            <a:r>
              <a:rPr sz="1300" b="1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spc="-20" dirty="0">
                <a:solidFill>
                  <a:srgbClr val="343940"/>
                </a:solidFill>
                <a:latin typeface="Gill Sans MT"/>
                <a:cs typeface="Gill Sans MT"/>
              </a:rPr>
              <a:t>reasonable</a:t>
            </a:r>
            <a:r>
              <a:rPr sz="1300" b="1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b="1" dirty="0">
                <a:solidFill>
                  <a:srgbClr val="343940"/>
                </a:solidFill>
                <a:latin typeface="Gill Sans MT"/>
                <a:cs typeface="Gill Sans MT"/>
              </a:rPr>
              <a:t>size.</a:t>
            </a:r>
            <a:r>
              <a:rPr sz="1300" b="1" spc="-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GitHub</a:t>
            </a:r>
            <a:r>
              <a:rPr sz="1300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125" dirty="0">
                <a:solidFill>
                  <a:srgbClr val="343940"/>
                </a:solidFill>
                <a:latin typeface="Gill Sans MT"/>
                <a:cs typeface="Gill Sans MT"/>
              </a:rPr>
              <a:t>has</a:t>
            </a:r>
            <a:r>
              <a:rPr sz="1300" spc="-3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150" dirty="0">
                <a:solidFill>
                  <a:srgbClr val="343940"/>
                </a:solidFill>
                <a:latin typeface="Gill Sans MT"/>
                <a:cs typeface="Gill Sans MT"/>
              </a:rPr>
              <a:t>a</a:t>
            </a:r>
            <a:r>
              <a:rPr sz="1300" spc="-3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-25" dirty="0">
                <a:solidFill>
                  <a:srgbClr val="343940"/>
                </a:solidFill>
                <a:latin typeface="Gill Sans MT"/>
                <a:cs typeface="Gill Sans MT"/>
              </a:rPr>
              <a:t>ﬁle </a:t>
            </a:r>
            <a:r>
              <a:rPr sz="1300" spc="85" dirty="0">
                <a:solidFill>
                  <a:srgbClr val="343940"/>
                </a:solidFill>
                <a:latin typeface="Gill Sans MT"/>
                <a:cs typeface="Gill Sans MT"/>
              </a:rPr>
              <a:t>size</a:t>
            </a:r>
            <a:r>
              <a:rPr sz="1300" spc="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limit</a:t>
            </a:r>
            <a:r>
              <a:rPr sz="1300" spc="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75" dirty="0">
                <a:solidFill>
                  <a:srgbClr val="343940"/>
                </a:solidFill>
                <a:latin typeface="Gill Sans MT"/>
                <a:cs typeface="Gill Sans MT"/>
              </a:rPr>
              <a:t>of</a:t>
            </a:r>
            <a:r>
              <a:rPr sz="1300" spc="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75" dirty="0">
                <a:solidFill>
                  <a:srgbClr val="343940"/>
                </a:solidFill>
                <a:latin typeface="Gill Sans MT"/>
                <a:cs typeface="Gill Sans MT"/>
              </a:rPr>
              <a:t>100</a:t>
            </a:r>
            <a:r>
              <a:rPr sz="1300" spc="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50" dirty="0">
                <a:solidFill>
                  <a:srgbClr val="343940"/>
                </a:solidFill>
                <a:latin typeface="Gill Sans MT"/>
                <a:cs typeface="Gill Sans MT"/>
              </a:rPr>
              <a:t>MB,</a:t>
            </a:r>
            <a:r>
              <a:rPr sz="1300" spc="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85" dirty="0">
                <a:solidFill>
                  <a:srgbClr val="343940"/>
                </a:solidFill>
                <a:latin typeface="Gill Sans MT"/>
                <a:cs typeface="Gill Sans MT"/>
              </a:rPr>
              <a:t>and</a:t>
            </a:r>
            <a:r>
              <a:rPr sz="1300" spc="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60" dirty="0">
                <a:solidFill>
                  <a:srgbClr val="343940"/>
                </a:solidFill>
                <a:latin typeface="Gill Sans MT"/>
                <a:cs typeface="Gill Sans MT"/>
              </a:rPr>
              <a:t>large</a:t>
            </a:r>
            <a:r>
              <a:rPr sz="1300" spc="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75" dirty="0">
                <a:solidFill>
                  <a:srgbClr val="343940"/>
                </a:solidFill>
                <a:latin typeface="Gill Sans MT"/>
                <a:cs typeface="Gill Sans MT"/>
              </a:rPr>
              <a:t>ﬁles</a:t>
            </a:r>
            <a:r>
              <a:rPr sz="1300" spc="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100" dirty="0">
                <a:solidFill>
                  <a:srgbClr val="343940"/>
                </a:solidFill>
                <a:latin typeface="Gill Sans MT"/>
                <a:cs typeface="Gill Sans MT"/>
              </a:rPr>
              <a:t>can</a:t>
            </a:r>
            <a:r>
              <a:rPr sz="1300" spc="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65" dirty="0">
                <a:solidFill>
                  <a:srgbClr val="343940"/>
                </a:solidFill>
                <a:latin typeface="Gill Sans MT"/>
                <a:cs typeface="Gill Sans MT"/>
              </a:rPr>
              <a:t>be</a:t>
            </a:r>
            <a:r>
              <a:rPr sz="1300" spc="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inconvenient</a:t>
            </a:r>
            <a:r>
              <a:rPr sz="1300" spc="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for</a:t>
            </a:r>
            <a:r>
              <a:rPr sz="1300" spc="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60" dirty="0">
                <a:solidFill>
                  <a:srgbClr val="343940"/>
                </a:solidFill>
                <a:latin typeface="Gill Sans MT"/>
                <a:cs typeface="Gill Sans MT"/>
              </a:rPr>
              <a:t>students.</a:t>
            </a:r>
            <a:r>
              <a:rPr sz="1300" spc="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-85" dirty="0">
                <a:solidFill>
                  <a:srgbClr val="343940"/>
                </a:solidFill>
                <a:latin typeface="Gill Sans MT"/>
                <a:cs typeface="Gill Sans MT"/>
              </a:rPr>
              <a:t>We</a:t>
            </a:r>
            <a:r>
              <a:rPr sz="1300" spc="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55" dirty="0">
                <a:solidFill>
                  <a:srgbClr val="343940"/>
                </a:solidFill>
                <a:latin typeface="Gill Sans MT"/>
                <a:cs typeface="Gill Sans MT"/>
              </a:rPr>
              <a:t>recommend</a:t>
            </a:r>
            <a:r>
              <a:rPr sz="1300" spc="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75" dirty="0">
                <a:solidFill>
                  <a:srgbClr val="343940"/>
                </a:solidFill>
                <a:latin typeface="Gill Sans MT"/>
                <a:cs typeface="Gill Sans MT"/>
              </a:rPr>
              <a:t>compressing</a:t>
            </a:r>
            <a:r>
              <a:rPr sz="1300" spc="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55" dirty="0">
                <a:solidFill>
                  <a:srgbClr val="343940"/>
                </a:solidFill>
                <a:latin typeface="Gill Sans MT"/>
                <a:cs typeface="Gill Sans MT"/>
              </a:rPr>
              <a:t>ﬁles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larger </a:t>
            </a:r>
            <a:r>
              <a:rPr sz="1300" spc="60" dirty="0">
                <a:solidFill>
                  <a:srgbClr val="343940"/>
                </a:solidFill>
                <a:latin typeface="Gill Sans MT"/>
                <a:cs typeface="Gill Sans MT"/>
              </a:rPr>
              <a:t>than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150" dirty="0">
                <a:solidFill>
                  <a:srgbClr val="343940"/>
                </a:solidFill>
                <a:latin typeface="Gill Sans MT"/>
                <a:cs typeface="Gill Sans MT"/>
              </a:rPr>
              <a:t>a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65" dirty="0">
                <a:solidFill>
                  <a:srgbClr val="343940"/>
                </a:solidFill>
                <a:latin typeface="Gill Sans MT"/>
                <a:cs typeface="Gill Sans MT"/>
              </a:rPr>
              <a:t>few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85" dirty="0">
                <a:solidFill>
                  <a:srgbClr val="343940"/>
                </a:solidFill>
                <a:latin typeface="Gill Sans MT"/>
                <a:cs typeface="Gill Sans MT"/>
              </a:rPr>
              <a:t>megabytes.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 Note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that </a:t>
            </a:r>
            <a:r>
              <a:rPr sz="1300" spc="90" dirty="0">
                <a:solidFill>
                  <a:srgbClr val="343940"/>
                </a:solidFill>
                <a:latin typeface="Gill Sans MT"/>
                <a:cs typeface="Gill Sans MT"/>
              </a:rPr>
              <a:t>gzip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65" dirty="0">
                <a:solidFill>
                  <a:srgbClr val="343940"/>
                </a:solidFill>
                <a:latin typeface="Gill Sans MT"/>
                <a:cs typeface="Gill Sans MT"/>
              </a:rPr>
              <a:t>compression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95" dirty="0">
                <a:solidFill>
                  <a:srgbClr val="343940"/>
                </a:solidFill>
                <a:latin typeface="Gill Sans MT"/>
                <a:cs typeface="Gill Sans MT"/>
              </a:rPr>
              <a:t>is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150" dirty="0">
                <a:solidFill>
                  <a:srgbClr val="343940"/>
                </a:solidFill>
                <a:latin typeface="Gill Sans MT"/>
                <a:cs typeface="Gill Sans MT"/>
              </a:rPr>
              <a:t>a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65" dirty="0">
                <a:solidFill>
                  <a:srgbClr val="343940"/>
                </a:solidFill>
                <a:latin typeface="Gill Sans MT"/>
                <a:cs typeface="Gill Sans MT"/>
              </a:rPr>
              <a:t>good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55" dirty="0">
                <a:solidFill>
                  <a:srgbClr val="343940"/>
                </a:solidFill>
                <a:latin typeface="Gill Sans MT"/>
                <a:cs typeface="Gill Sans MT"/>
              </a:rPr>
              <a:t>choice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80" dirty="0">
                <a:solidFill>
                  <a:srgbClr val="343940"/>
                </a:solidFill>
                <a:latin typeface="Gill Sans MT"/>
                <a:cs typeface="Gill Sans MT"/>
              </a:rPr>
              <a:t>since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70" dirty="0">
                <a:solidFill>
                  <a:srgbClr val="343940"/>
                </a:solidFill>
                <a:latin typeface="Gill Sans MT"/>
                <a:cs typeface="Gill Sans MT"/>
              </a:rPr>
              <a:t>common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tools </a:t>
            </a:r>
            <a:r>
              <a:rPr sz="1300" spc="95" dirty="0">
                <a:solidFill>
                  <a:srgbClr val="343940"/>
                </a:solidFill>
                <a:latin typeface="Gill Sans MT"/>
                <a:cs typeface="Gill Sans MT"/>
              </a:rPr>
              <a:t>such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130" dirty="0">
                <a:solidFill>
                  <a:srgbClr val="343940"/>
                </a:solidFill>
                <a:latin typeface="Gill Sans MT"/>
                <a:cs typeface="Gill Sans MT"/>
              </a:rPr>
              <a:t>as</a:t>
            </a:r>
            <a:endParaRPr sz="13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9186" y="3031439"/>
            <a:ext cx="99060" cy="198120"/>
          </a:xfrm>
          <a:prstGeom prst="rect">
            <a:avLst/>
          </a:prstGeom>
          <a:solidFill>
            <a:srgbClr val="F7F9FA"/>
          </a:solidFill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150" spc="-50" dirty="0">
                <a:solidFill>
                  <a:srgbClr val="343940"/>
                </a:solidFill>
                <a:latin typeface="Courier New"/>
                <a:cs typeface="Courier New"/>
              </a:rPr>
              <a:t>R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55531" y="3229560"/>
            <a:ext cx="600710" cy="198120"/>
          </a:xfrm>
          <a:custGeom>
            <a:avLst/>
            <a:gdLst/>
            <a:ahLst/>
            <a:cxnLst/>
            <a:rect l="l" t="t" r="r" b="b"/>
            <a:pathLst>
              <a:path w="600710" h="198120">
                <a:moveTo>
                  <a:pt x="600172" y="198119"/>
                </a:moveTo>
                <a:lnTo>
                  <a:pt x="0" y="198119"/>
                </a:lnTo>
                <a:lnTo>
                  <a:pt x="0" y="0"/>
                </a:lnTo>
                <a:lnTo>
                  <a:pt x="600172" y="0"/>
                </a:lnTo>
                <a:lnTo>
                  <a:pt x="600172" y="19811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1925" y="3210256"/>
            <a:ext cx="2990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60" dirty="0">
                <a:solidFill>
                  <a:srgbClr val="343940"/>
                </a:solidFill>
                <a:latin typeface="Gill Sans MT"/>
                <a:cs typeface="Gill Sans MT"/>
              </a:rPr>
              <a:t>and</a:t>
            </a:r>
            <a:endParaRPr sz="13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9574" y="3229560"/>
            <a:ext cx="540385" cy="198120"/>
          </a:xfrm>
          <a:prstGeom prst="rect">
            <a:avLst/>
          </a:prstGeom>
          <a:solidFill>
            <a:srgbClr val="F7F9FA"/>
          </a:solidFill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150" spc="-10" dirty="0">
                <a:solidFill>
                  <a:srgbClr val="343940"/>
                </a:solidFill>
                <a:latin typeface="Courier New"/>
                <a:cs typeface="Courier New"/>
              </a:rPr>
              <a:t>Python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12253" y="3210256"/>
            <a:ext cx="31108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45" dirty="0">
                <a:solidFill>
                  <a:srgbClr val="343940"/>
                </a:solidFill>
                <a:latin typeface="Gill Sans MT"/>
                <a:cs typeface="Gill Sans MT"/>
              </a:rPr>
              <a:t>feature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90" dirty="0">
                <a:solidFill>
                  <a:srgbClr val="343940"/>
                </a:solidFill>
                <a:latin typeface="Gill Sans MT"/>
                <a:cs typeface="Gill Sans MT"/>
              </a:rPr>
              <a:t>ways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to read</a:t>
            </a:r>
            <a:r>
              <a:rPr sz="1300" spc="1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150" spc="-10" dirty="0">
                <a:solidFill>
                  <a:srgbClr val="343940"/>
                </a:solidFill>
                <a:latin typeface="Courier New"/>
                <a:cs typeface="Courier New"/>
              </a:rPr>
              <a:t>.csv.gz</a:t>
            </a:r>
            <a:r>
              <a:rPr sz="1150" spc="-445" dirty="0">
                <a:solidFill>
                  <a:srgbClr val="343940"/>
                </a:solidFill>
                <a:latin typeface="Courier New"/>
                <a:cs typeface="Courier New"/>
              </a:rPr>
              <a:t> </a:t>
            </a:r>
            <a:r>
              <a:rPr sz="1300" spc="75" dirty="0">
                <a:solidFill>
                  <a:srgbClr val="343940"/>
                </a:solidFill>
                <a:latin typeface="Gill Sans MT"/>
                <a:cs typeface="Gill Sans MT"/>
              </a:rPr>
              <a:t>ﬁles</a:t>
            </a:r>
            <a:r>
              <a:rPr sz="1300" spc="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-10" dirty="0">
                <a:solidFill>
                  <a:srgbClr val="343940"/>
                </a:solidFill>
                <a:latin typeface="Gill Sans MT"/>
                <a:cs typeface="Gill Sans MT"/>
              </a:rPr>
              <a:t>directly.</a:t>
            </a:r>
            <a:endParaRPr sz="13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0833" y="3560776"/>
            <a:ext cx="60686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0360" algn="l"/>
              </a:tabLst>
            </a:pPr>
            <a:r>
              <a:rPr sz="1300" spc="55" dirty="0">
                <a:solidFill>
                  <a:srgbClr val="343940"/>
                </a:solidFill>
                <a:latin typeface="Gill Sans MT"/>
                <a:cs typeface="Gill Sans MT"/>
              </a:rPr>
              <a:t>e.g.,</a:t>
            </a:r>
            <a:r>
              <a:rPr sz="1300" spc="-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-70" dirty="0">
                <a:solidFill>
                  <a:srgbClr val="343940"/>
                </a:solidFill>
                <a:latin typeface="Gill Sans MT"/>
                <a:cs typeface="Gill Sans MT"/>
              </a:rPr>
              <a:t>WNBA</a:t>
            </a:r>
            <a:r>
              <a:rPr sz="1300" spc="-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55" dirty="0">
                <a:solidFill>
                  <a:srgbClr val="343940"/>
                </a:solidFill>
                <a:latin typeface="Gill Sans MT"/>
                <a:cs typeface="Gill Sans MT"/>
              </a:rPr>
              <a:t>shot</a:t>
            </a:r>
            <a:r>
              <a:rPr sz="1300" spc="-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80" dirty="0">
                <a:solidFill>
                  <a:srgbClr val="343940"/>
                </a:solidFill>
                <a:latin typeface="Gill Sans MT"/>
                <a:cs typeface="Gill Sans MT"/>
              </a:rPr>
              <a:t>data</a:t>
            </a:r>
            <a:r>
              <a:rPr sz="1300" spc="-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114" dirty="0">
                <a:solidFill>
                  <a:srgbClr val="343940"/>
                </a:solidFill>
                <a:latin typeface="Gill Sans MT"/>
                <a:cs typeface="Gill Sans MT"/>
              </a:rPr>
              <a:t>was</a:t>
            </a:r>
            <a:r>
              <a:rPr sz="1300" spc="-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70" dirty="0">
                <a:solidFill>
                  <a:srgbClr val="343940"/>
                </a:solidFill>
                <a:latin typeface="Gill Sans MT"/>
                <a:cs typeface="Gill Sans MT"/>
              </a:rPr>
              <a:t>compressed</a:t>
            </a:r>
            <a:r>
              <a:rPr sz="1300" spc="-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85" dirty="0">
                <a:solidFill>
                  <a:srgbClr val="343940"/>
                </a:solidFill>
                <a:latin typeface="Gill Sans MT"/>
                <a:cs typeface="Gill Sans MT"/>
              </a:rPr>
              <a:t>and</a:t>
            </a:r>
            <a:r>
              <a:rPr sz="1300" spc="-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95" dirty="0">
                <a:solidFill>
                  <a:srgbClr val="343940"/>
                </a:solidFill>
                <a:latin typeface="Gill Sans MT"/>
                <a:cs typeface="Gill Sans MT"/>
              </a:rPr>
              <a:t>is</a:t>
            </a:r>
            <a:r>
              <a:rPr sz="1300" spc="-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70" dirty="0">
                <a:solidFill>
                  <a:srgbClr val="343940"/>
                </a:solidFill>
                <a:latin typeface="Gill Sans MT"/>
                <a:cs typeface="Gill Sans MT"/>
              </a:rPr>
              <a:t>available</a:t>
            </a:r>
            <a:r>
              <a:rPr sz="1300" spc="-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dirty="0">
                <a:solidFill>
                  <a:srgbClr val="343940"/>
                </a:solidFill>
                <a:latin typeface="Gill Sans MT"/>
                <a:cs typeface="Gill Sans MT"/>
              </a:rPr>
              <a:t>to</a:t>
            </a:r>
            <a:r>
              <a:rPr sz="1300" spc="-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50" dirty="0">
                <a:solidFill>
                  <a:srgbClr val="343940"/>
                </a:solidFill>
                <a:latin typeface="Gill Sans MT"/>
                <a:cs typeface="Gill Sans MT"/>
              </a:rPr>
              <a:t>download</a:t>
            </a:r>
            <a:r>
              <a:rPr sz="1300" spc="-20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160" dirty="0">
                <a:solidFill>
                  <a:srgbClr val="343940"/>
                </a:solidFill>
                <a:latin typeface="Gill Sans MT"/>
                <a:cs typeface="Gill Sans MT"/>
              </a:rPr>
              <a:t>as</a:t>
            </a:r>
            <a:r>
              <a:rPr sz="1300" spc="-25" dirty="0">
                <a:solidFill>
                  <a:srgbClr val="343940"/>
                </a:solidFill>
                <a:latin typeface="Gill Sans MT"/>
                <a:cs typeface="Gill Sans MT"/>
              </a:rPr>
              <a:t> </a:t>
            </a:r>
            <a:r>
              <a:rPr sz="1300" spc="75" dirty="0">
                <a:solidFill>
                  <a:srgbClr val="343940"/>
                </a:solidFill>
                <a:latin typeface="Gill Sans MT"/>
                <a:cs typeface="Gill Sans MT"/>
              </a:rPr>
              <a:t>.csv.gz</a:t>
            </a:r>
            <a:endParaRPr sz="1300">
              <a:latin typeface="Gill Sans MT"/>
              <a:cs typeface="Gill Sans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7163" y="3829475"/>
            <a:ext cx="6117136" cy="1084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2950"/>
            <a:ext cx="5084736" cy="37480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105400" y="1200150"/>
            <a:ext cx="371919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Initial</a:t>
            </a:r>
            <a:r>
              <a:rPr spc="-35" dirty="0"/>
              <a:t> </a:t>
            </a:r>
            <a:r>
              <a:rPr spc="-10" dirty="0"/>
              <a:t>Network</a:t>
            </a: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pc="-10" dirty="0"/>
          </a:p>
          <a:p>
            <a:pPr marL="469900" marR="435609" indent="-336550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dirty="0"/>
              <a:t>Over</a:t>
            </a:r>
            <a:r>
              <a:rPr spc="-20" dirty="0"/>
              <a:t> </a:t>
            </a:r>
            <a:r>
              <a:rPr dirty="0"/>
              <a:t>80</a:t>
            </a:r>
            <a:r>
              <a:rPr spc="-20" dirty="0"/>
              <a:t> </a:t>
            </a:r>
            <a:r>
              <a:rPr dirty="0"/>
              <a:t>initial</a:t>
            </a:r>
            <a:r>
              <a:rPr spc="-20" dirty="0"/>
              <a:t> </a:t>
            </a:r>
            <a:r>
              <a:rPr dirty="0"/>
              <a:t>confirmed</a:t>
            </a:r>
            <a:r>
              <a:rPr spc="-20" dirty="0"/>
              <a:t> </a:t>
            </a:r>
            <a:r>
              <a:rPr dirty="0"/>
              <a:t>partners</a:t>
            </a:r>
            <a:r>
              <a:rPr spc="-20" dirty="0"/>
              <a:t> </a:t>
            </a:r>
            <a:r>
              <a:rPr spc="-25" dirty="0"/>
              <a:t>in </a:t>
            </a:r>
            <a:r>
              <a:rPr dirty="0"/>
              <a:t>academia,</a:t>
            </a:r>
            <a:r>
              <a:rPr spc="-35" dirty="0"/>
              <a:t> </a:t>
            </a:r>
            <a:r>
              <a:rPr dirty="0"/>
              <a:t>industry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10" dirty="0"/>
              <a:t>media</a:t>
            </a:r>
          </a:p>
          <a:p>
            <a:pPr>
              <a:lnSpc>
                <a:spcPct val="100000"/>
              </a:lnSpc>
              <a:spcBef>
                <a:spcPts val="70"/>
              </a:spcBef>
              <a:buFont typeface="Arial"/>
              <a:buChar char="●"/>
            </a:pPr>
            <a:endParaRPr spc="-10" dirty="0"/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dirty="0"/>
              <a:t>3</a:t>
            </a:r>
            <a:r>
              <a:rPr spc="-20" dirty="0"/>
              <a:t> </a:t>
            </a:r>
            <a:r>
              <a:rPr dirty="0"/>
              <a:t>initial</a:t>
            </a:r>
            <a:r>
              <a:rPr spc="-20" dirty="0"/>
              <a:t> hubs</a:t>
            </a:r>
          </a:p>
          <a:p>
            <a:pPr marL="926465" lvl="1" indent="-335915">
              <a:lnSpc>
                <a:spcPct val="100000"/>
              </a:lnSpc>
              <a:buChar char="○"/>
              <a:tabLst>
                <a:tab pos="926465" algn="l"/>
              </a:tabLst>
            </a:pPr>
            <a:r>
              <a:rPr sz="1400" dirty="0">
                <a:latin typeface="Arial"/>
                <a:cs typeface="Arial"/>
              </a:rPr>
              <a:t>PIT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Carnegie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Mellon,</a:t>
            </a:r>
            <a:r>
              <a:rPr sz="1400" spc="-20" dirty="0">
                <a:latin typeface="Arial"/>
                <a:cs typeface="Arial"/>
              </a:rPr>
              <a:t> Pitt</a:t>
            </a:r>
            <a:endParaRPr sz="1400" dirty="0">
              <a:latin typeface="Arial"/>
              <a:cs typeface="Arial"/>
            </a:endParaRPr>
          </a:p>
          <a:p>
            <a:pPr marL="926465" lvl="1" indent="-335915">
              <a:lnSpc>
                <a:spcPct val="100000"/>
              </a:lnSpc>
              <a:buChar char="○"/>
              <a:tabLst>
                <a:tab pos="926465" algn="l"/>
              </a:tabLst>
            </a:pPr>
            <a:r>
              <a:rPr sz="1400" dirty="0">
                <a:latin typeface="Arial"/>
                <a:cs typeface="Arial"/>
              </a:rPr>
              <a:t>NY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Lawrence,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West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Yale</a:t>
            </a:r>
            <a:endParaRPr sz="1400" dirty="0">
              <a:latin typeface="Arial"/>
              <a:cs typeface="Arial"/>
            </a:endParaRPr>
          </a:p>
          <a:p>
            <a:pPr marL="926465" lvl="1" indent="-335915">
              <a:lnSpc>
                <a:spcPct val="100000"/>
              </a:lnSpc>
              <a:buChar char="○"/>
              <a:tabLst>
                <a:tab pos="926465" algn="l"/>
              </a:tabLst>
            </a:pPr>
            <a:r>
              <a:rPr sz="1400" dirty="0">
                <a:latin typeface="Arial"/>
                <a:cs typeface="Arial"/>
              </a:rPr>
              <a:t>TX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Baylor</a:t>
            </a:r>
            <a:endParaRPr sz="1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Font typeface="Arial"/>
              <a:buChar char="○"/>
            </a:pPr>
            <a:endParaRPr sz="1400" dirty="0">
              <a:latin typeface="Arial"/>
              <a:cs typeface="Arial"/>
            </a:endParaRPr>
          </a:p>
          <a:p>
            <a:pPr marL="469900" marR="20955" indent="-336550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dirty="0"/>
              <a:t>High</a:t>
            </a:r>
            <a:r>
              <a:rPr spc="-20" dirty="0"/>
              <a:t> </a:t>
            </a:r>
            <a:r>
              <a:rPr dirty="0"/>
              <a:t>level</a:t>
            </a:r>
            <a:r>
              <a:rPr spc="-15" dirty="0"/>
              <a:t> </a:t>
            </a:r>
            <a:r>
              <a:rPr dirty="0"/>
              <a:t>advisory</a:t>
            </a:r>
            <a:r>
              <a:rPr spc="-15" dirty="0"/>
              <a:t> </a:t>
            </a:r>
            <a:r>
              <a:rPr dirty="0"/>
              <a:t>board</a:t>
            </a:r>
            <a:r>
              <a:rPr spc="-15" dirty="0"/>
              <a:t> </a:t>
            </a:r>
            <a:r>
              <a:rPr dirty="0"/>
              <a:t>from</a:t>
            </a:r>
            <a:r>
              <a:rPr spc="-15" dirty="0"/>
              <a:t> </a:t>
            </a:r>
            <a:r>
              <a:rPr spc="-10" dirty="0"/>
              <a:t>academia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industry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61950"/>
            <a:ext cx="559181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500" dirty="0"/>
              <a:t>Levie 1 – Instructor Choice (Modules)</a:t>
            </a:r>
            <a:endParaRPr sz="25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C153F41-106A-BF10-3F51-315FD05E13DB}"/>
              </a:ext>
            </a:extLst>
          </p:cNvPr>
          <p:cNvSpPr txBox="1"/>
          <p:nvPr/>
        </p:nvSpPr>
        <p:spPr>
          <a:xfrm>
            <a:off x="1066800" y="2495550"/>
            <a:ext cx="7848600" cy="239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225" marR="5080" indent="-390525">
              <a:lnSpc>
                <a:spcPct val="132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Plug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Play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into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your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classroom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 flexibility </a:t>
            </a:r>
            <a:endParaRPr lang="en-US" sz="2400" spc="-1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03225" marR="5080" indent="-390525">
              <a:lnSpc>
                <a:spcPct val="132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Open</a:t>
            </a:r>
            <a:r>
              <a:rPr sz="2400" spc="-1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Access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(download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2400" spc="-20" dirty="0">
                <a:solidFill>
                  <a:srgbClr val="595959"/>
                </a:solidFill>
                <a:latin typeface="Arial"/>
                <a:cs typeface="Arial"/>
              </a:rPr>
              <a:t>(usually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edit)</a:t>
            </a:r>
            <a:endParaRPr sz="2400" dirty="0">
              <a:latin typeface="Arial"/>
              <a:cs typeface="Arial"/>
            </a:endParaRPr>
          </a:p>
          <a:p>
            <a:pPr marL="403225" indent="-390525">
              <a:lnSpc>
                <a:spcPct val="100000"/>
              </a:lnSpc>
              <a:spcBef>
                <a:spcPts val="705"/>
              </a:spcBef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Peer</a:t>
            </a:r>
            <a:r>
              <a:rPr sz="2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Vetted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DOIs</a:t>
            </a:r>
            <a:r>
              <a:rPr lang="en-US" sz="2400" spc="-20" dirty="0">
                <a:solidFill>
                  <a:srgbClr val="595959"/>
                </a:solidFill>
                <a:latin typeface="Arial"/>
                <a:cs typeface="Arial"/>
              </a:rPr>
              <a:t> (Pedagogy, Industry, Student)</a:t>
            </a:r>
            <a:endParaRPr sz="2400" dirty="0">
              <a:latin typeface="Arial"/>
              <a:cs typeface="Arial"/>
            </a:endParaRPr>
          </a:p>
          <a:p>
            <a:pPr marL="403225" marR="704850" indent="-390525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motivated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background</a:t>
            </a:r>
            <a:r>
              <a:rPr sz="2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materials</a:t>
            </a:r>
            <a:endParaRPr lang="en-US" sz="2400" spc="-1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03225" marR="704850" indent="-390525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Diversity</a:t>
            </a:r>
            <a:r>
              <a:rPr sz="2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esp.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Non-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traditional</a:t>
            </a:r>
            <a:r>
              <a:rPr sz="2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3D7F7-E944-81E5-62DF-392F6B30D30E}"/>
              </a:ext>
            </a:extLst>
          </p:cNvPr>
          <p:cNvSpPr txBox="1"/>
          <p:nvPr/>
        </p:nvSpPr>
        <p:spPr>
          <a:xfrm>
            <a:off x="1295400" y="941040"/>
            <a:ext cx="6324600" cy="138499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 SCORE module is a set of teaching resources built around one (or more) sports-related </a:t>
            </a:r>
            <a:r>
              <a:rPr lang="en-US" sz="2800" dirty="0" err="1"/>
              <a:t>datsets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9781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/>
              <a:t>Module</a:t>
            </a:r>
            <a:r>
              <a:rPr sz="2500" spc="-25" dirty="0"/>
              <a:t> </a:t>
            </a:r>
            <a:r>
              <a:rPr sz="2500" spc="-10" dirty="0"/>
              <a:t>Components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1066800" y="1123950"/>
            <a:ext cx="6096000" cy="338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50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  <a:cs typeface="Arial"/>
              </a:rPr>
              <a:t>Sports Setting</a:t>
            </a:r>
            <a:endParaRPr lang="en-US" sz="180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50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595959"/>
                </a:solidFill>
                <a:latin typeface="Arial"/>
                <a:cs typeface="Arial"/>
              </a:rPr>
              <a:t>Introduction/Motivational</a:t>
            </a:r>
            <a:r>
              <a:rPr lang="en-US" sz="1800" i="1" spc="-1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800" i="1" spc="-10" dirty="0">
                <a:solidFill>
                  <a:srgbClr val="595959"/>
                </a:solidFill>
                <a:latin typeface="Arial"/>
                <a:cs typeface="Arial"/>
              </a:rPr>
              <a:t>Video </a:t>
            </a:r>
          </a:p>
          <a:p>
            <a:pPr marL="298450" marR="5080" indent="-285750">
              <a:lnSpc>
                <a:spcPct val="150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Goals</a:t>
            </a:r>
            <a:r>
              <a:rPr lang="en-US" sz="1800" spc="-10" dirty="0">
                <a:solidFill>
                  <a:srgbClr val="595959"/>
                </a:solidFill>
                <a:latin typeface="Arial"/>
                <a:cs typeface="Arial"/>
              </a:rPr>
              <a:t>/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Methods</a:t>
            </a:r>
            <a:r>
              <a:rPr sz="18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(Statistical/Data</a:t>
            </a:r>
            <a:r>
              <a:rPr sz="18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Science)</a:t>
            </a:r>
            <a:endParaRPr lang="en-US" sz="1800" spc="-1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50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spc="-10" dirty="0">
                <a:solidFill>
                  <a:srgbClr val="595959"/>
                </a:solidFill>
                <a:latin typeface="Arial"/>
                <a:cs typeface="Arial"/>
              </a:rPr>
              <a:t>Dataset(s) </a:t>
            </a:r>
          </a:p>
          <a:p>
            <a:pPr marL="298450" marR="5080" indent="-285750">
              <a:lnSpc>
                <a:spcPct val="150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lang="en-US"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800" spc="-10" dirty="0">
                <a:solidFill>
                  <a:srgbClr val="595959"/>
                </a:solidFill>
                <a:latin typeface="Arial"/>
                <a:cs typeface="Arial"/>
              </a:rPr>
              <a:t>Glossary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endParaRPr lang="en-US" sz="1800" spc="-1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50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Exercises/Activities</a:t>
            </a:r>
            <a:r>
              <a:rPr lang="en-US" sz="1800" spc="-10" dirty="0">
                <a:solidFill>
                  <a:srgbClr val="595959"/>
                </a:solidFill>
                <a:latin typeface="Arial"/>
                <a:cs typeface="Arial"/>
              </a:rPr>
              <a:t> (inline or downloadable worksheets)</a:t>
            </a:r>
          </a:p>
          <a:p>
            <a:pPr marL="298450" marR="5080" indent="-285750">
              <a:lnSpc>
                <a:spcPct val="1506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rgbClr val="595959"/>
                </a:solidFill>
                <a:latin typeface="Arial"/>
                <a:cs typeface="Arial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298450" marR="2049780" indent="-285750">
              <a:lnSpc>
                <a:spcPct val="150600"/>
              </a:lnSpc>
              <a:buFont typeface="Arial" panose="020B0604020202020204" pitchFamily="34" charset="0"/>
              <a:buChar char="•"/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Conclusion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92E50-7EAE-66DD-3E7F-4A94FA01E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B897081-0A5B-C6F7-A836-218F22F75E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Module</a:t>
            </a:r>
            <a:r>
              <a:rPr spc="-125" dirty="0"/>
              <a:t> </a:t>
            </a:r>
            <a:r>
              <a:rPr spc="-10" dirty="0"/>
              <a:t>Repository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083ED3A-3469-6EA4-78CB-BDCA87FDB974}"/>
              </a:ext>
            </a:extLst>
          </p:cNvPr>
          <p:cNvSpPr txBox="1"/>
          <p:nvPr/>
        </p:nvSpPr>
        <p:spPr>
          <a:xfrm>
            <a:off x="530225" y="1142949"/>
            <a:ext cx="3721100" cy="305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250950" indent="-457200">
              <a:lnSpc>
                <a:spcPct val="1228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19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Published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Modules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70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pre-print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800">
              <a:latin typeface="Arial"/>
              <a:cs typeface="Arial"/>
            </a:endParaRPr>
          </a:p>
          <a:p>
            <a:pPr marL="469900" marR="73025" indent="-457200">
              <a:lnSpc>
                <a:spcPct val="1228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13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sports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among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published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Numerous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pre-print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7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Searchable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topic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other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modules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would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use?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E2B0DCB-D65E-7458-BEF6-7A1A242469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3006" y="1040399"/>
            <a:ext cx="1363688" cy="150979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92EB16E-FE52-500E-6711-2B39FC8877D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5849" y="2930600"/>
            <a:ext cx="1346008" cy="18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2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C1D3-2E41-D7E3-E047-7554B3A2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25" y="373126"/>
            <a:ext cx="5892165" cy="430887"/>
          </a:xfrm>
        </p:spPr>
        <p:txBody>
          <a:bodyPr/>
          <a:lstStyle/>
          <a:p>
            <a:r>
              <a:rPr lang="en-US" dirty="0"/>
              <a:t>Existing SCORE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A21E0-2167-A816-5820-4F773FA76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270737"/>
            <a:ext cx="8132920" cy="430887"/>
          </a:xfrm>
        </p:spPr>
        <p:txBody>
          <a:bodyPr/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868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D072-1EF5-6D5A-D828-64FAA115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25" y="373126"/>
            <a:ext cx="5892165" cy="430887"/>
          </a:xfrm>
        </p:spPr>
        <p:txBody>
          <a:bodyPr/>
          <a:lstStyle/>
          <a:p>
            <a:r>
              <a:rPr lang="en-US" dirty="0"/>
              <a:t>Three Module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10ADA-F651-0CB5-467B-1C6FD2E8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428750"/>
            <a:ext cx="7315199" cy="25857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90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1048</Words>
  <Application>Microsoft Office PowerPoint</Application>
  <PresentationFormat>On-screen Show (16:9)</PresentationFormat>
  <Paragraphs>150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Courier New</vt:lpstr>
      <vt:lpstr>Gill Sans MT</vt:lpstr>
      <vt:lpstr>Office Theme</vt:lpstr>
      <vt:lpstr>PowerPoint Presentation</vt:lpstr>
      <vt:lpstr>In this breakout...</vt:lpstr>
      <vt:lpstr>What is SCORE?</vt:lpstr>
      <vt:lpstr>PowerPoint Presentation</vt:lpstr>
      <vt:lpstr>Levie 1 – Instructor Choice (Modules)</vt:lpstr>
      <vt:lpstr>Module Components</vt:lpstr>
      <vt:lpstr>Module Repository</vt:lpstr>
      <vt:lpstr>Existing SCORE Modules</vt:lpstr>
      <vt:lpstr>Three Module Examples</vt:lpstr>
      <vt:lpstr>Learning Objectives</vt:lpstr>
      <vt:lpstr>Sports Analytics in Education</vt:lpstr>
      <vt:lpstr>Enter SCORE!</vt:lpstr>
      <vt:lpstr>Sustainable National Network</vt:lpstr>
      <vt:lpstr>SCORE with Data</vt:lpstr>
      <vt:lpstr>SCORE with Data</vt:lpstr>
      <vt:lpstr>SCORE with Data</vt:lpstr>
      <vt:lpstr>Disseminating Content</vt:lpstr>
      <vt:lpstr>SCORE Module and Data Repository</vt:lpstr>
      <vt:lpstr>Module</vt:lpstr>
      <vt:lpstr>Examples: Published</vt:lpstr>
      <vt:lpstr>Module Repository</vt:lpstr>
      <vt:lpstr>Module landing page</vt:lpstr>
      <vt:lpstr>DOI (Digital Object Identifier)</vt:lpstr>
      <vt:lpstr>Datasets for class?</vt:lpstr>
      <vt:lpstr>What about sports datasets?</vt:lpstr>
      <vt:lpstr>SCORE Data Repository https://data.scorenetwork.org/</vt:lpstr>
      <vt:lpstr>SCORE Data Repository https://data.scorenetwork.org/</vt:lpstr>
      <vt:lpstr>What does every dataset include?</vt:lpstr>
      <vt:lpstr>Example dataset page information</vt:lpstr>
      <vt:lpstr>Dataset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USCOTS 2025 Workshop Intro</dc:title>
  <cp:lastModifiedBy>Robin Lock</cp:lastModifiedBy>
  <cp:revision>2</cp:revision>
  <dcterms:created xsi:type="dcterms:W3CDTF">2025-07-11T13:22:22Z</dcterms:created>
  <dcterms:modified xsi:type="dcterms:W3CDTF">2025-07-11T14:39:35Z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2025-07-11T00:00:00Z</vt:filetime>
  </property>
  <property fmtid="{D5CDD505-2E9C-101B-9397-08002B2CF9AE}" pid="3" name="Creator">
    <vt:lpwstr>Google</vt:lpwstr>
  </property>
  <property fmtid="{D5CDD505-2E9C-101B-9397-08002B2CF9AE}" pid="4" name="LastSaved">
    <vt:filetime>2025-07-11T00:00:00Z</vt:filetime>
  </property>
</Properties>
</file>